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4" r:id="rId13"/>
    <p:sldId id="285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6" r:id="rId22"/>
    <p:sldId id="287" r:id="rId23"/>
    <p:sldId id="274" r:id="rId24"/>
    <p:sldId id="275" r:id="rId25"/>
    <p:sldId id="276" r:id="rId26"/>
    <p:sldId id="288" r:id="rId27"/>
    <p:sldId id="277" r:id="rId28"/>
    <p:sldId id="278" r:id="rId29"/>
    <p:sldId id="289" r:id="rId30"/>
    <p:sldId id="290" r:id="rId31"/>
    <p:sldId id="279" r:id="rId32"/>
    <p:sldId id="280" r:id="rId33"/>
    <p:sldId id="281" r:id="rId34"/>
    <p:sldId id="282" r:id="rId3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637E69-D8E3-A4BF-BE30-BD0661A347A9}" name="Dragana Pešić - Lević" initials="DP" userId="1f33e304d580ae74" providerId="Windows Live"/>
  <p188:author id="{E94806F5-F1DD-79F5-3D8D-85F6927CF9C2}" name="Author" initials="A" userId="Autho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A4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7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4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90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8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b="0" i="0" dirty="0">
              <a:latin typeface="Georgia" panose="02040502050405020303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02920" y="6419088"/>
            <a:ext cx="11183112" cy="0"/>
          </a:xfrm>
          <a:prstGeom prst="line">
            <a:avLst/>
          </a:prstGeom>
          <a:noFill/>
          <a:ln w="8890">
            <a:solidFill>
              <a:srgbClr val="E4DDE8"/>
            </a:solidFill>
            <a:prstDash val="solid"/>
          </a:ln>
        </p:spPr>
        <p:txBody>
          <a:bodyPr/>
          <a:lstStyle/>
          <a:p>
            <a:endParaRPr b="0" i="0" dirty="0">
              <a:latin typeface="Georgia" panose="02040502050405020303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 b="0" i="0">
                <a:solidFill>
                  <a:srgbClr val="9B8BA0"/>
                </a:solidFill>
                <a:latin typeface="Georgia" panose="02040502050405020303" pitchFamily="18" charset="0"/>
              </a:defRPr>
            </a:lvl1pPr>
          </a:lstStyle>
          <a:p>
            <a:pPr algn="r"/>
            <a:fld id="{F7021451-1387-4CA6-816F-3879F97B5CBC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434840" cy="6858000"/>
          </a:xfrm>
          <a:prstGeom prst="rect">
            <a:avLst/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2920" y="658368"/>
            <a:ext cx="100584" cy="4526280"/>
          </a:xfrm>
          <a:prstGeom prst="rect">
            <a:avLst/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41248" y="1005840"/>
            <a:ext cx="3315116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sz="3600" dirty="0">
                <a:solidFill>
                  <a:srgbClr val="FFFFFF"/>
                </a:solidFill>
                <a:latin typeface="Georgia"/>
              </a:rPr>
              <a:t>KAKO </a:t>
            </a:r>
            <a:r>
              <a:rPr lang="sr-Latn-RS" sz="3600" dirty="0">
                <a:solidFill>
                  <a:srgbClr val="FFFFFF"/>
                </a:solidFill>
                <a:latin typeface="Georgia"/>
              </a:rPr>
              <a:t>GRAĐANI</a:t>
            </a:r>
            <a:endParaRPr lang="en-US" sz="3600" dirty="0">
              <a:latin typeface="Georgia" panose="02040502050405020303" pitchFamily="18" charset="0"/>
            </a:endParaRPr>
          </a:p>
          <a:p>
            <a:r>
              <a:rPr sz="3600" dirty="0">
                <a:solidFill>
                  <a:srgbClr val="FFFFFF"/>
                </a:solidFill>
                <a:latin typeface="Georgia"/>
              </a:rPr>
              <a:t>SRBIJ</a:t>
            </a:r>
            <a:r>
              <a:rPr lang="sr-Latn-RS" sz="3600" dirty="0">
                <a:solidFill>
                  <a:srgbClr val="FFFFFF"/>
                </a:solidFill>
                <a:latin typeface="Georgia"/>
              </a:rPr>
              <a:t>E</a:t>
            </a:r>
            <a:r>
              <a:rPr sz="3600" dirty="0">
                <a:solidFill>
                  <a:srgbClr val="FFFFFF"/>
                </a:solidFill>
                <a:latin typeface="Georgia"/>
              </a:rPr>
              <a:t> ŠTEDE</a:t>
            </a:r>
          </a:p>
          <a:p>
            <a:r>
              <a:rPr sz="3600" dirty="0">
                <a:solidFill>
                  <a:srgbClr val="FFFFFF"/>
                </a:solidFill>
                <a:latin typeface="Georgia"/>
              </a:rPr>
              <a:t>I INVESTIRAJU?</a:t>
            </a:r>
          </a:p>
        </p:txBody>
      </p:sp>
      <p:sp>
        <p:nvSpPr>
          <p:cNvPr id="5" name="Text 3"/>
          <p:cNvSpPr/>
          <p:nvPr/>
        </p:nvSpPr>
        <p:spPr>
          <a:xfrm>
            <a:off x="877824" y="3620596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E4D7EA"/>
                </a:solidFill>
                <a:latin typeface="+mj-lt"/>
              </a:rPr>
              <a:t>Nacionalno</a:t>
            </a:r>
            <a:r>
              <a:rPr dirty="0">
                <a:solidFill>
                  <a:srgbClr val="E4D7EA"/>
                </a:solidFill>
                <a:latin typeface="+mj-lt"/>
              </a:rPr>
              <a:t> </a:t>
            </a:r>
            <a:r>
              <a:rPr dirty="0" err="1">
                <a:solidFill>
                  <a:srgbClr val="E4D7EA"/>
                </a:solidFill>
                <a:latin typeface="+mj-lt"/>
              </a:rPr>
              <a:t>reprezentativno</a:t>
            </a:r>
            <a:r>
              <a:rPr dirty="0">
                <a:solidFill>
                  <a:srgbClr val="E4D7EA"/>
                </a:solidFill>
                <a:latin typeface="+mj-lt"/>
              </a:rPr>
              <a:t> </a:t>
            </a:r>
            <a:r>
              <a:rPr dirty="0" err="1">
                <a:solidFill>
                  <a:srgbClr val="E4D7EA"/>
                </a:solidFill>
                <a:latin typeface="+mj-lt"/>
              </a:rPr>
              <a:t>istra</a:t>
            </a:r>
            <a:r>
              <a:rPr lang="sr-Latn-RS" dirty="0">
                <a:solidFill>
                  <a:srgbClr val="E4D7EA"/>
                </a:solidFill>
                <a:latin typeface="+mj-lt"/>
              </a:rPr>
              <a:t>ž</a:t>
            </a:r>
            <a:r>
              <a:rPr dirty="0" err="1">
                <a:solidFill>
                  <a:srgbClr val="E4D7EA"/>
                </a:solidFill>
                <a:latin typeface="+mj-lt"/>
              </a:rPr>
              <a:t>ivanje</a:t>
            </a:r>
            <a:r>
              <a:rPr lang="sr-Latn-RS" dirty="0">
                <a:latin typeface="+mj-lt"/>
                <a:cs typeface="Arial"/>
              </a:rPr>
              <a:t> </a:t>
            </a:r>
            <a:r>
              <a:rPr dirty="0">
                <a:solidFill>
                  <a:srgbClr val="E4D7EA"/>
                </a:solidFill>
                <a:latin typeface="+mj-lt"/>
              </a:rPr>
              <a:t>o </a:t>
            </a:r>
            <a:r>
              <a:rPr dirty="0" err="1">
                <a:solidFill>
                  <a:srgbClr val="E4D7EA"/>
                </a:solidFill>
                <a:latin typeface="+mj-lt"/>
              </a:rPr>
              <a:t>finansijskom</a:t>
            </a:r>
            <a:r>
              <a:rPr dirty="0">
                <a:solidFill>
                  <a:srgbClr val="E4D7EA"/>
                </a:solidFill>
                <a:latin typeface="+mj-lt"/>
              </a:rPr>
              <a:t> </a:t>
            </a:r>
            <a:r>
              <a:rPr dirty="0" err="1">
                <a:solidFill>
                  <a:srgbClr val="E4D7EA"/>
                </a:solidFill>
                <a:latin typeface="+mj-lt"/>
              </a:rPr>
              <a:t>ponašanju</a:t>
            </a:r>
            <a:r>
              <a:rPr dirty="0">
                <a:solidFill>
                  <a:srgbClr val="E4D7EA"/>
                </a:solidFill>
                <a:latin typeface="+mj-lt"/>
              </a:rPr>
              <a:t> i </a:t>
            </a:r>
            <a:r>
              <a:rPr dirty="0" err="1">
                <a:solidFill>
                  <a:srgbClr val="E4D7EA"/>
                </a:solidFill>
                <a:latin typeface="+mj-lt"/>
              </a:rPr>
              <a:t>otpornosti</a:t>
            </a:r>
            <a:endParaRPr dirty="0">
              <a:solidFill>
                <a:srgbClr val="E4D7EA"/>
              </a:solidFill>
              <a:latin typeface="+mj-lt"/>
            </a:endParaRPr>
          </a:p>
        </p:txBody>
      </p:sp>
      <p:sp>
        <p:nvSpPr>
          <p:cNvPr id="6" name="Text 4"/>
          <p:cNvSpPr/>
          <p:nvPr/>
        </p:nvSpPr>
        <p:spPr>
          <a:xfrm>
            <a:off x="944880" y="556869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120" dirty="0">
                <a:solidFill>
                  <a:srgbClr val="CFA446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2026</a:t>
            </a:r>
            <a:endParaRPr lang="en-US" sz="1300" dirty="0">
              <a:latin typeface="Georgia" panose="02040502050405020303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800456" y="851698"/>
            <a:ext cx="6728604" cy="4852851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12700">
            <a:solidFill>
              <a:srgbClr val="E2DAE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623560" y="141732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300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485632" y="1417320"/>
            <a:ext cx="1645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300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503920" y="2212848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623560" y="2235707"/>
            <a:ext cx="4983480" cy="15612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sz="3600" dirty="0">
                <a:solidFill>
                  <a:srgbClr val="27212A"/>
                </a:solidFill>
                <a:latin typeface="Georgia"/>
              </a:rPr>
              <a:t>Dva </a:t>
            </a:r>
            <a:r>
              <a:rPr sz="3600" dirty="0" err="1">
                <a:solidFill>
                  <a:srgbClr val="27212A"/>
                </a:solidFill>
                <a:latin typeface="Georgia"/>
              </a:rPr>
              <a:t>ponašanja</a:t>
            </a:r>
            <a:r>
              <a:rPr sz="3600" dirty="0">
                <a:solidFill>
                  <a:srgbClr val="27212A"/>
                </a:solidFill>
                <a:latin typeface="Georgia"/>
              </a:rPr>
              <a:t>. </a:t>
            </a:r>
          </a:p>
          <a:p>
            <a:pPr algn="ctr"/>
            <a:r>
              <a:rPr sz="3600" dirty="0" err="1">
                <a:solidFill>
                  <a:srgbClr val="27212A"/>
                </a:solidFill>
                <a:latin typeface="Georgia"/>
              </a:rPr>
              <a:t>Jedna</a:t>
            </a:r>
            <a:r>
              <a:rPr sz="3600" dirty="0">
                <a:solidFill>
                  <a:srgbClr val="27212A"/>
                </a:solidFill>
                <a:latin typeface="Georgia"/>
              </a:rPr>
              <a:t> </a:t>
            </a:r>
            <a:r>
              <a:rPr sz="3600" dirty="0" err="1">
                <a:solidFill>
                  <a:srgbClr val="27212A"/>
                </a:solidFill>
                <a:latin typeface="Georgia"/>
              </a:rPr>
              <a:t>zajednička</a:t>
            </a:r>
            <a:r>
              <a:rPr sz="3600" dirty="0">
                <a:solidFill>
                  <a:srgbClr val="27212A"/>
                </a:solidFill>
                <a:latin typeface="Georgia"/>
              </a:rPr>
              <a:t> </a:t>
            </a:r>
            <a:r>
              <a:rPr sz="3600" dirty="0" err="1">
                <a:solidFill>
                  <a:srgbClr val="27212A"/>
                </a:solidFill>
                <a:latin typeface="Georgia"/>
              </a:rPr>
              <a:t>tema</a:t>
            </a:r>
            <a:r>
              <a:rPr sz="3600" dirty="0">
                <a:solidFill>
                  <a:srgbClr val="27212A"/>
                </a:solidFill>
                <a:latin typeface="Georgia"/>
              </a:rPr>
              <a:t>:</a:t>
            </a:r>
          </a:p>
          <a:p>
            <a:pPr algn="ctr"/>
            <a:r>
              <a:rPr sz="3600" dirty="0" err="1">
                <a:solidFill>
                  <a:srgbClr val="27212A"/>
                </a:solidFill>
                <a:latin typeface="Georgia"/>
              </a:rPr>
              <a:t>finansijska</a:t>
            </a:r>
            <a:r>
              <a:rPr sz="3600" dirty="0">
                <a:solidFill>
                  <a:srgbClr val="27212A"/>
                </a:solidFill>
                <a:latin typeface="Georgia"/>
              </a:rPr>
              <a:t> </a:t>
            </a:r>
            <a:r>
              <a:rPr sz="3600" dirty="0" err="1">
                <a:solidFill>
                  <a:srgbClr val="27212A"/>
                </a:solidFill>
                <a:latin typeface="Georgia"/>
              </a:rPr>
              <a:t>sigurnost</a:t>
            </a:r>
            <a:r>
              <a:rPr sz="3600" dirty="0">
                <a:solidFill>
                  <a:srgbClr val="27212A"/>
                </a:solidFill>
                <a:latin typeface="Georgia"/>
              </a:rPr>
              <a:t>.</a:t>
            </a:r>
          </a:p>
        </p:txBody>
      </p:sp>
      <p:sp>
        <p:nvSpPr>
          <p:cNvPr id="15" name="Text 13"/>
          <p:cNvSpPr/>
          <p:nvPr/>
        </p:nvSpPr>
        <p:spPr>
          <a:xfrm>
            <a:off x="5715000" y="3796969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70" dirty="0">
              <a:latin typeface="Georgia" panose="02040502050405020303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74920" y="5815584"/>
            <a:ext cx="6172200" cy="73152"/>
          </a:xfrm>
          <a:prstGeom prst="rect">
            <a:avLst/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189720" y="539496"/>
            <a:ext cx="1865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>
              <a:latin typeface="Georgia" panose="02040502050405020303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1248" y="4834406"/>
            <a:ext cx="3581256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Georgia (Headings)"/>
              </a:rPr>
              <a:t>Istra</a:t>
            </a:r>
            <a:r>
              <a:rPr lang="sr-Latn-RS" dirty="0">
                <a:solidFill>
                  <a:schemeClr val="bg1"/>
                </a:solidFill>
                <a:latin typeface="Georgia (Headings)"/>
              </a:rPr>
              <a:t>živanje: M2S Reasearch</a:t>
            </a:r>
          </a:p>
          <a:p>
            <a:r>
              <a:rPr dirty="0" err="1">
                <a:solidFill>
                  <a:schemeClr val="bg1"/>
                </a:solidFill>
                <a:latin typeface="Georgia (Headings)"/>
              </a:rPr>
              <a:t>Naručilac</a:t>
            </a:r>
            <a:r>
              <a:rPr dirty="0">
                <a:solidFill>
                  <a:schemeClr val="bg1"/>
                </a:solidFill>
                <a:latin typeface="Georgia (Headings)"/>
              </a:rPr>
              <a:t>: Tavex</a:t>
            </a:r>
            <a:r>
              <a:rPr lang="sr-Latn-RS" dirty="0">
                <a:solidFill>
                  <a:schemeClr val="bg1"/>
                </a:solidFill>
                <a:latin typeface="Georgia (Headings)"/>
              </a:rPr>
              <a:t> zlato</a:t>
            </a:r>
            <a:r>
              <a:rPr lang="en-US" dirty="0">
                <a:solidFill>
                  <a:schemeClr val="bg1"/>
                </a:solidFill>
                <a:latin typeface="Georgia (Headings)"/>
              </a:rPr>
              <a:t>&amp;</a:t>
            </a:r>
            <a:r>
              <a:rPr lang="en-US" dirty="0" err="1">
                <a:solidFill>
                  <a:schemeClr val="bg1"/>
                </a:solidFill>
                <a:latin typeface="Georgia (Headings)"/>
              </a:rPr>
              <a:t>srebro</a:t>
            </a:r>
            <a:endParaRPr dirty="0">
              <a:solidFill>
                <a:schemeClr val="bg1"/>
              </a:solidFill>
              <a:latin typeface="Georgia (Headings)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200" dirty="0" err="1">
                <a:solidFill>
                  <a:srgbClr val="5B2785"/>
                </a:solidFill>
                <a:latin typeface="Georgia"/>
              </a:rPr>
              <a:t>Sadržaj</a:t>
            </a:r>
            <a:endParaRPr lang="en-US" sz="3200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77240" y="1435608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100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54480" y="1417320"/>
            <a:ext cx="2834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Profil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istraživanja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554480" y="1965960"/>
            <a:ext cx="9098280" cy="0"/>
          </a:xfrm>
          <a:prstGeom prst="line">
            <a:avLst/>
          </a:prstGeom>
          <a:noFill/>
          <a:ln w="1016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77240" y="2322576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2100" b="1" dirty="0">
                <a:solidFill>
                  <a:srgbClr val="5B2785"/>
                </a:solidFill>
                <a:latin typeface="Georgia"/>
              </a:rPr>
              <a:t>02</a:t>
            </a:r>
            <a:endParaRPr lang="en-US" sz="21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554480" y="2304288"/>
            <a:ext cx="2834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Štednja</a:t>
            </a:r>
            <a:endParaRPr lang="en-US" sz="1500" dirty="0">
              <a:latin typeface="Georgia" panose="020405020504050203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26280" y="2313432"/>
            <a:ext cx="6126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50" dirty="0">
              <a:latin typeface="Georgia" panose="02040502050405020303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554480" y="2852928"/>
            <a:ext cx="9098280" cy="0"/>
          </a:xfrm>
          <a:prstGeom prst="line">
            <a:avLst/>
          </a:prstGeom>
          <a:noFill/>
          <a:ln w="1016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77240" y="3209544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2100" b="1" dirty="0">
                <a:solidFill>
                  <a:srgbClr val="5B2785"/>
                </a:solidFill>
                <a:latin typeface="Georgia"/>
              </a:rPr>
              <a:t>03</a:t>
            </a:r>
            <a:endParaRPr lang="en-US" sz="2100" dirty="0">
              <a:latin typeface="Georgia" panose="020405020504050203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554479" y="3191256"/>
            <a:ext cx="5437335" cy="2925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Inflacija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otpornost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lang="sr-Latn-RS" dirty="0">
                <a:solidFill>
                  <a:srgbClr val="27212A"/>
                </a:solidFill>
                <a:latin typeface="Georgia" panose="02040502050405020303" pitchFamily="18" charset="0"/>
              </a:rPr>
              <a:t>finansijska pismenost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554480" y="3739896"/>
            <a:ext cx="9098280" cy="0"/>
          </a:xfrm>
          <a:prstGeom prst="line">
            <a:avLst/>
          </a:prstGeom>
          <a:noFill/>
          <a:ln w="1016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77240" y="4096512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2100" b="1" dirty="0">
                <a:solidFill>
                  <a:srgbClr val="5B2785"/>
                </a:solidFill>
                <a:latin typeface="Georgia"/>
              </a:rPr>
              <a:t>04</a:t>
            </a:r>
            <a:endParaRPr lang="en-US" sz="2100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554480" y="4078224"/>
            <a:ext cx="2834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Investiranje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554480" y="4626864"/>
            <a:ext cx="9098280" cy="0"/>
          </a:xfrm>
          <a:prstGeom prst="line">
            <a:avLst/>
          </a:prstGeom>
          <a:noFill/>
          <a:ln w="1016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77240" y="4983480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2100" b="1" dirty="0">
                <a:solidFill>
                  <a:srgbClr val="5B2785"/>
                </a:solidFill>
                <a:latin typeface="Georgia"/>
              </a:rPr>
              <a:t>05</a:t>
            </a:r>
            <a:endParaRPr lang="en-US" sz="2100" dirty="0">
              <a:latin typeface="Georgia" panose="020405020504050203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554480" y="4965192"/>
            <a:ext cx="2834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Ključni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nalazi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01 ISTRAŽIVANJE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1257982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200" dirty="0" err="1">
                <a:solidFill>
                  <a:srgbClr val="5B2785"/>
                </a:solidFill>
                <a:latin typeface="Georgia"/>
              </a:rPr>
              <a:t>Zašto</a:t>
            </a:r>
            <a:r>
              <a:rPr sz="3200" dirty="0">
                <a:solidFill>
                  <a:srgbClr val="5B2785"/>
                </a:solidFill>
                <a:latin typeface="Georgia"/>
              </a:rPr>
              <a:t> </a:t>
            </a:r>
            <a:r>
              <a:rPr sz="3200" dirty="0" err="1">
                <a:solidFill>
                  <a:srgbClr val="5B2785"/>
                </a:solidFill>
                <a:latin typeface="Georgia"/>
              </a:rPr>
              <a:t>sprovodimo</a:t>
            </a:r>
            <a:r>
              <a:rPr sz="3200" dirty="0">
                <a:solidFill>
                  <a:srgbClr val="5B2785"/>
                </a:solidFill>
                <a:latin typeface="Georgia"/>
              </a:rPr>
              <a:t> </a:t>
            </a:r>
            <a:r>
              <a:rPr sz="3200" dirty="0" err="1">
                <a:solidFill>
                  <a:srgbClr val="5B2785"/>
                </a:solidFill>
                <a:latin typeface="Georgia"/>
              </a:rPr>
              <a:t>ovo</a:t>
            </a:r>
            <a:r>
              <a:rPr sz="3200" dirty="0">
                <a:solidFill>
                  <a:srgbClr val="5B2785"/>
                </a:solidFill>
                <a:latin typeface="Georgia"/>
              </a:rPr>
              <a:t> </a:t>
            </a:r>
            <a:r>
              <a:rPr sz="3200" dirty="0" err="1">
                <a:solidFill>
                  <a:srgbClr val="5B2785"/>
                </a:solidFill>
                <a:latin typeface="Georgia"/>
              </a:rPr>
              <a:t>istraživanje</a:t>
            </a:r>
            <a:r>
              <a:rPr sz="3200" dirty="0">
                <a:solidFill>
                  <a:srgbClr val="5B2785"/>
                </a:solidFill>
                <a:latin typeface="Georgia"/>
              </a:rPr>
              <a:t>?</a:t>
            </a:r>
            <a:endParaRPr lang="en-US" sz="3200" dirty="0">
              <a:latin typeface="Georgia" panose="02040502050405020303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646920" y="530352"/>
            <a:ext cx="1865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21792" y="2314797"/>
            <a:ext cx="10414070" cy="21520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just">
              <a:buNone/>
            </a:pPr>
            <a:r>
              <a:rPr sz="2000" dirty="0" err="1">
                <a:latin typeface="+mj-lt"/>
              </a:rPr>
              <a:t>Cilj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ovog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istraživanja</a:t>
            </a:r>
            <a:r>
              <a:rPr sz="2000" dirty="0">
                <a:latin typeface="+mj-lt"/>
              </a:rPr>
              <a:t> je da </a:t>
            </a:r>
            <a:r>
              <a:rPr lang="sr-Latn-RS" sz="2000" dirty="0">
                <a:latin typeface="+mj-lt"/>
              </a:rPr>
              <a:t>istraži</a:t>
            </a:r>
            <a:r>
              <a:rPr sz="2000" dirty="0">
                <a:latin typeface="+mj-lt"/>
              </a:rPr>
              <a:t> i </a:t>
            </a:r>
            <a:r>
              <a:rPr sz="2000" dirty="0" err="1">
                <a:latin typeface="+mj-lt"/>
              </a:rPr>
              <a:t>opiše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štediše</a:t>
            </a:r>
            <a:r>
              <a:rPr sz="2000" dirty="0">
                <a:latin typeface="+mj-lt"/>
              </a:rPr>
              <a:t> i </a:t>
            </a:r>
            <a:r>
              <a:rPr sz="2000" dirty="0" err="1">
                <a:latin typeface="+mj-lt"/>
              </a:rPr>
              <a:t>investitore</a:t>
            </a:r>
            <a:r>
              <a:rPr sz="2000" dirty="0">
                <a:latin typeface="+mj-lt"/>
              </a:rPr>
              <a:t> u </a:t>
            </a:r>
            <a:r>
              <a:rPr sz="2000" dirty="0" err="1">
                <a:latin typeface="+mj-lt"/>
              </a:rPr>
              <a:t>Srbiji</a:t>
            </a:r>
            <a:r>
              <a:rPr sz="2000" dirty="0">
                <a:latin typeface="+mj-lt"/>
              </a:rPr>
              <a:t>. Ono </a:t>
            </a:r>
            <a:r>
              <a:rPr sz="2000" dirty="0" err="1">
                <a:latin typeface="+mj-lt"/>
              </a:rPr>
              <a:t>nastoji</a:t>
            </a:r>
            <a:r>
              <a:rPr sz="2000" dirty="0">
                <a:latin typeface="+mj-lt"/>
              </a:rPr>
              <a:t> da </a:t>
            </a:r>
            <a:r>
              <a:rPr sz="2000" dirty="0" err="1">
                <a:latin typeface="+mj-lt"/>
              </a:rPr>
              <a:t>pokaže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koliko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ih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ima</a:t>
            </a:r>
            <a:r>
              <a:rPr sz="2000" dirty="0">
                <a:latin typeface="+mj-lt"/>
              </a:rPr>
              <a:t>, ko </a:t>
            </a:r>
            <a:r>
              <a:rPr sz="2000" dirty="0" err="1">
                <a:latin typeface="+mj-lt"/>
              </a:rPr>
              <a:t>su</a:t>
            </a:r>
            <a:r>
              <a:rPr lang="sr-Latn-RS" sz="2000" dirty="0">
                <a:latin typeface="+mj-lt"/>
              </a:rPr>
              <a:t> oni</a:t>
            </a:r>
            <a:r>
              <a:rPr sz="2000" dirty="0">
                <a:latin typeface="+mj-lt"/>
              </a:rPr>
              <a:t>, </a:t>
            </a:r>
            <a:r>
              <a:rPr sz="2000" dirty="0" err="1">
                <a:latin typeface="+mj-lt"/>
              </a:rPr>
              <a:t>kako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štede</a:t>
            </a:r>
            <a:r>
              <a:rPr sz="2000" dirty="0">
                <a:latin typeface="+mj-lt"/>
              </a:rPr>
              <a:t> i </a:t>
            </a:r>
            <a:r>
              <a:rPr sz="2000" dirty="0" err="1">
                <a:latin typeface="+mj-lt"/>
              </a:rPr>
              <a:t>investiraju</a:t>
            </a:r>
            <a:r>
              <a:rPr sz="2000" dirty="0">
                <a:latin typeface="+mj-lt"/>
              </a:rPr>
              <a:t> i zbog </a:t>
            </a:r>
            <a:r>
              <a:rPr sz="2000" dirty="0" err="1">
                <a:latin typeface="+mj-lt"/>
              </a:rPr>
              <a:t>čega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žale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kada</a:t>
            </a:r>
            <a:r>
              <a:rPr sz="2000" dirty="0">
                <a:latin typeface="+mj-lt"/>
              </a:rPr>
              <a:t> je </a:t>
            </a:r>
            <a:r>
              <a:rPr sz="2000" dirty="0" err="1">
                <a:latin typeface="+mj-lt"/>
              </a:rPr>
              <a:t>reč</a:t>
            </a:r>
            <a:r>
              <a:rPr sz="2000" dirty="0">
                <a:latin typeface="+mj-lt"/>
              </a:rPr>
              <a:t> o </a:t>
            </a:r>
            <a:r>
              <a:rPr sz="2000" dirty="0" err="1">
                <a:latin typeface="+mj-lt"/>
              </a:rPr>
              <a:t>njihovom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prethodnom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finansijskom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ponašanju</a:t>
            </a:r>
            <a:r>
              <a:rPr sz="2000" dirty="0">
                <a:latin typeface="+mj-lt"/>
              </a:rPr>
              <a:t>. </a:t>
            </a:r>
            <a:r>
              <a:rPr sz="2000" dirty="0" err="1">
                <a:latin typeface="+mj-lt"/>
              </a:rPr>
              <a:t>Takođe</a:t>
            </a:r>
            <a:r>
              <a:rPr lang="sr-Latn-RS" sz="2000" dirty="0">
                <a:latin typeface="+mj-lt"/>
              </a:rPr>
              <a:t>,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ima</a:t>
            </a:r>
            <a:r>
              <a:rPr sz="2000" dirty="0">
                <a:latin typeface="+mj-lt"/>
              </a:rPr>
              <a:t> za </a:t>
            </a:r>
            <a:r>
              <a:rPr sz="2000" dirty="0" err="1">
                <a:latin typeface="+mj-lt"/>
              </a:rPr>
              <a:t>cilj</a:t>
            </a:r>
            <a:r>
              <a:rPr sz="2000" dirty="0">
                <a:latin typeface="+mj-lt"/>
              </a:rPr>
              <a:t> da </a:t>
            </a:r>
            <a:r>
              <a:rPr sz="2000" dirty="0" err="1">
                <a:latin typeface="+mj-lt"/>
              </a:rPr>
              <a:t>razume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njihove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motivacije</a:t>
            </a:r>
            <a:r>
              <a:rPr sz="2000" dirty="0">
                <a:latin typeface="+mj-lt"/>
              </a:rPr>
              <a:t> i </a:t>
            </a:r>
            <a:r>
              <a:rPr sz="2000" dirty="0" err="1">
                <a:latin typeface="+mj-lt"/>
              </a:rPr>
              <a:t>proceni</a:t>
            </a:r>
            <a:r>
              <a:rPr sz="2000" dirty="0">
                <a:latin typeface="+mj-lt"/>
              </a:rPr>
              <a:t> </a:t>
            </a:r>
            <a:r>
              <a:rPr lang="sr-Latn-RS" sz="2000" dirty="0">
                <a:latin typeface="+mj-lt"/>
              </a:rPr>
              <a:t>njihovo znanje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ekonomskih</a:t>
            </a:r>
            <a:r>
              <a:rPr sz="2000" dirty="0">
                <a:latin typeface="+mj-lt"/>
              </a:rPr>
              <a:t> i </a:t>
            </a:r>
            <a:r>
              <a:rPr sz="2000" dirty="0" err="1">
                <a:latin typeface="+mj-lt"/>
              </a:rPr>
              <a:t>finansijskih</a:t>
            </a:r>
            <a:r>
              <a:rPr sz="2000" dirty="0">
                <a:latin typeface="+mj-lt"/>
              </a:rPr>
              <a:t> </a:t>
            </a:r>
            <a:r>
              <a:rPr lang="sr-Latn-RS" sz="2000" dirty="0">
                <a:latin typeface="+mj-lt"/>
              </a:rPr>
              <a:t>pojmova, koji predstavljaju osnovu </a:t>
            </a:r>
            <a:r>
              <a:rPr sz="2000" dirty="0" err="1">
                <a:latin typeface="+mj-lt"/>
              </a:rPr>
              <a:t>štednje</a:t>
            </a:r>
            <a:r>
              <a:rPr sz="2000" dirty="0">
                <a:latin typeface="+mj-lt"/>
              </a:rPr>
              <a:t> i </a:t>
            </a:r>
            <a:r>
              <a:rPr sz="2000" dirty="0" err="1">
                <a:latin typeface="+mj-lt"/>
              </a:rPr>
              <a:t>investiranja</a:t>
            </a:r>
            <a:r>
              <a:rPr sz="2000" dirty="0">
                <a:latin typeface="+mj-lt"/>
              </a:rPr>
              <a:t>.</a:t>
            </a:r>
            <a:endParaRPr lang="en-US" sz="2000" dirty="0">
              <a:latin typeface="+mj-lt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01 ISTRAŽIVANJE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200" dirty="0" err="1">
                <a:solidFill>
                  <a:srgbClr val="5B2785"/>
                </a:solidFill>
                <a:latin typeface="Georgia"/>
              </a:rPr>
              <a:t>Lična</a:t>
            </a:r>
            <a:r>
              <a:rPr sz="3200" dirty="0">
                <a:solidFill>
                  <a:srgbClr val="5B2785"/>
                </a:solidFill>
                <a:latin typeface="Georgia"/>
              </a:rPr>
              <a:t> </a:t>
            </a:r>
            <a:r>
              <a:rPr sz="3200" dirty="0" err="1">
                <a:solidFill>
                  <a:srgbClr val="5B2785"/>
                </a:solidFill>
                <a:latin typeface="Georgia"/>
              </a:rPr>
              <a:t>karta</a:t>
            </a:r>
            <a:r>
              <a:rPr sz="3200" dirty="0">
                <a:solidFill>
                  <a:srgbClr val="5B2785"/>
                </a:solidFill>
                <a:latin typeface="Georgia"/>
              </a:rPr>
              <a:t> </a:t>
            </a:r>
            <a:r>
              <a:rPr sz="3200" dirty="0" err="1">
                <a:solidFill>
                  <a:srgbClr val="5B2785"/>
                </a:solidFill>
                <a:latin typeface="Georgia"/>
              </a:rPr>
              <a:t>istraživanja</a:t>
            </a:r>
            <a:endParaRPr lang="en-US" sz="32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49808" y="1417320"/>
            <a:ext cx="4983480" cy="1325880"/>
          </a:xfrm>
          <a:prstGeom prst="roundRect">
            <a:avLst>
              <a:gd name="adj" fmla="val 5517"/>
            </a:avLst>
          </a:prstGeom>
          <a:solidFill>
            <a:srgbClr val="F3EDF7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14400" y="1581912"/>
            <a:ext cx="46542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2 008</a:t>
            </a:r>
            <a:endParaRPr lang="en-US" sz="27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2258568"/>
            <a:ext cx="46542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ispitanika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236208" y="1417320"/>
            <a:ext cx="49834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00800" y="1581912"/>
            <a:ext cx="46542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2000" b="1" dirty="0">
                <a:solidFill>
                  <a:srgbClr val="5B2785"/>
                </a:solidFill>
                <a:latin typeface="Georgia"/>
              </a:rPr>
              <a:t>NACIONALNO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00800" y="2258568"/>
            <a:ext cx="46542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reprezentativan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uzorak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za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Srbiju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49808" y="3063240"/>
            <a:ext cx="49834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14400" y="3227832"/>
            <a:ext cx="46542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CAWI + CAPI</a:t>
            </a:r>
            <a:endParaRPr lang="en-US" sz="27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14400" y="3904488"/>
            <a:ext cx="46542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onlajn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+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intervju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licem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u lice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236208" y="3063240"/>
            <a:ext cx="49834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400800" y="3227832"/>
            <a:ext cx="46542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2700" b="1" dirty="0">
                <a:solidFill>
                  <a:srgbClr val="5B2785"/>
                </a:solidFill>
                <a:latin typeface="Georgia"/>
              </a:rPr>
              <a:t>POPIS 2022</a:t>
            </a:r>
            <a:endParaRPr lang="en-US" sz="2700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400800" y="3904488"/>
            <a:ext cx="46542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ponderisano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prema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lang="sr-Latn-RS" dirty="0">
                <a:solidFill>
                  <a:srgbClr val="27212A"/>
                </a:solidFill>
                <a:latin typeface="Georgia" panose="02040502050405020303" pitchFamily="18" charset="0"/>
              </a:rPr>
              <a:t>podacima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popis</a:t>
            </a:r>
            <a:r>
              <a:rPr lang="sr-Latn-RS" dirty="0">
                <a:solidFill>
                  <a:srgbClr val="27212A"/>
                </a:solidFill>
                <a:latin typeface="Georgia" panose="02040502050405020303" pitchFamily="18" charset="0"/>
              </a:rPr>
              <a:t>a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49808" y="4933188"/>
            <a:ext cx="10469880" cy="1325880"/>
          </a:xfrm>
          <a:prstGeom prst="roundRect">
            <a:avLst>
              <a:gd name="adj" fmla="val 6316"/>
            </a:avLst>
          </a:prstGeom>
          <a:solidFill>
            <a:srgbClr val="EFEAF1"/>
          </a:solidFill>
          <a:ln w="12700">
            <a:solidFill>
              <a:srgbClr val="EFEAF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55548" y="5096892"/>
            <a:ext cx="10058400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Ciljna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grupa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: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opšta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populacija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Republike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Srbije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(18+),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uključujući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štediše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investitore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osobe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koje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nameravaju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da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počnu</a:t>
            </a:r>
            <a:r>
              <a:rPr lang="sr-Latn-RS" dirty="0">
                <a:solidFill>
                  <a:srgbClr val="27212A"/>
                </a:solidFill>
                <a:latin typeface="Georgia" panose="02040502050405020303" pitchFamily="18" charset="0"/>
              </a:rPr>
              <a:t> da štede</a:t>
            </a:r>
            <a:r>
              <a:rPr lang="sr-Cyrl-RS" dirty="0">
                <a:solidFill>
                  <a:srgbClr val="27212A"/>
                </a:solidFill>
                <a:latin typeface="Georgia" panose="02040502050405020303" pitchFamily="18" charset="0"/>
              </a:rPr>
              <a:t>/</a:t>
            </a:r>
            <a:r>
              <a:rPr lang="en-US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investiraju</a:t>
            </a: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55547" y="5745675"/>
            <a:ext cx="943738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Istraživačka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agencija: M2S Research  | 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Naručilac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: Tavex  | 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Kvantitativno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istraživanje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, 2026.</a:t>
            </a:r>
            <a:endParaRPr lang="en-US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01 ISTRAŽIVANJE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>
                <a:solidFill>
                  <a:srgbClr val="5B2785"/>
                </a:solidFill>
                <a:latin typeface="Georgia"/>
              </a:rPr>
              <a:t>Koga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smo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anketirali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?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135331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6D6670"/>
                </a:solidFill>
                <a:latin typeface="Georgia" panose="02040502050405020303" pitchFamily="18" charset="0"/>
              </a:rPr>
              <a:t>POL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49808" y="1673352"/>
            <a:ext cx="3246120" cy="621792"/>
          </a:xfrm>
          <a:prstGeom prst="roundRect">
            <a:avLst>
              <a:gd name="adj" fmla="val 7353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60120" y="1847088"/>
            <a:ext cx="14950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48% 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muškarci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564892" y="184708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52% 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žene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49808" y="265176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6D6670"/>
                </a:solidFill>
                <a:latin typeface="Georgia" panose="02040502050405020303" pitchFamily="18" charset="0"/>
              </a:rPr>
              <a:t>TIP NASELJA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49808" y="2971800"/>
            <a:ext cx="324612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60120" y="3154680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62% 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urbano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331720" y="3154680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38% 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ruralno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49808" y="39593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6D6670"/>
                </a:solidFill>
                <a:latin typeface="Georgia" panose="02040502050405020303" pitchFamily="18" charset="0"/>
              </a:rPr>
              <a:t>OBRAZOVANJE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49808" y="4306824"/>
            <a:ext cx="11247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050" dirty="0" err="1">
                <a:solidFill>
                  <a:srgbClr val="27212A"/>
                </a:solidFill>
                <a:latin typeface="Georgia" panose="02040502050405020303" pitchFamily="18" charset="0"/>
              </a:rPr>
              <a:t>Visoko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984248" y="4334256"/>
            <a:ext cx="135331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984248" y="4334256"/>
            <a:ext cx="645426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410712" y="429310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31%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49808" y="4718304"/>
            <a:ext cx="11247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050" dirty="0" err="1">
                <a:solidFill>
                  <a:srgbClr val="27212A"/>
                </a:solidFill>
                <a:latin typeface="Georgia" panose="02040502050405020303" pitchFamily="18" charset="0"/>
              </a:rPr>
              <a:t>Srednje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984248" y="4745736"/>
            <a:ext cx="135331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984248" y="4745736"/>
            <a:ext cx="1353312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410712" y="470458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65%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49808" y="5129784"/>
            <a:ext cx="11247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050" dirty="0" err="1">
                <a:solidFill>
                  <a:srgbClr val="27212A"/>
                </a:solidFill>
                <a:latin typeface="Georgia" panose="02040502050405020303" pitchFamily="18" charset="0"/>
              </a:rPr>
              <a:t>Osnovno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1984248" y="5157216"/>
            <a:ext cx="135331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984248" y="5157216"/>
            <a:ext cx="104101" cy="237744"/>
          </a:xfrm>
          <a:prstGeom prst="roundRect">
            <a:avLst>
              <a:gd name="adj" fmla="val 3513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410712" y="511606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5%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663440" y="135331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6D6670"/>
                </a:solidFill>
                <a:latin typeface="Georgia" panose="02040502050405020303" pitchFamily="18" charset="0"/>
              </a:rPr>
              <a:t>STAROST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663440" y="1682496"/>
            <a:ext cx="676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18–29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5449824" y="1709928"/>
            <a:ext cx="1389888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5449824" y="1709928"/>
            <a:ext cx="613186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912864" y="166878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15%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4663440" y="2112264"/>
            <a:ext cx="676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30–49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5449824" y="2139696"/>
            <a:ext cx="1389888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5449824" y="2139696"/>
            <a:ext cx="1349009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912864" y="209854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33%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4663440" y="2542032"/>
            <a:ext cx="676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50–69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5449824" y="2569464"/>
            <a:ext cx="1389888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5449824" y="2569464"/>
            <a:ext cx="1389888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912864" y="252831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34%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4663440" y="2971800"/>
            <a:ext cx="676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70+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5449824" y="2999232"/>
            <a:ext cx="1389888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5449824" y="2999232"/>
            <a:ext cx="735823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912864" y="2958084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18%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8001000" y="135331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6D6670"/>
                </a:solidFill>
                <a:latin typeface="Georgia" panose="02040502050405020303" pitchFamily="18" charset="0"/>
              </a:rPr>
              <a:t>REGION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001000" y="1682496"/>
            <a:ext cx="1307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Beograd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9418320" y="1709928"/>
            <a:ext cx="103327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9418320" y="1709928"/>
            <a:ext cx="956733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10524744" y="166878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25%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8001000" y="2112264"/>
            <a:ext cx="1307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Vojvodina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9418320" y="2139696"/>
            <a:ext cx="103327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9418320" y="2139696"/>
            <a:ext cx="995003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10524744" y="209854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26%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8001000" y="2542032"/>
            <a:ext cx="1435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Šumadija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Zapad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9418320" y="2569464"/>
            <a:ext cx="103327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9418320" y="2569464"/>
            <a:ext cx="1033272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10524744" y="252831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27%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8001000" y="2971800"/>
            <a:ext cx="1307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Jug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Istok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9418320" y="2999232"/>
            <a:ext cx="103327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9418320" y="2999232"/>
            <a:ext cx="803656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10524744" y="2958084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21%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4663440" y="3895344"/>
            <a:ext cx="6446520" cy="1627632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4892039" y="4160520"/>
            <a:ext cx="427783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b="1" dirty="0" err="1">
                <a:solidFill>
                  <a:srgbClr val="5B2785"/>
                </a:solidFill>
                <a:latin typeface="+mj-lt"/>
              </a:rPr>
              <a:t>Važno</a:t>
            </a:r>
            <a:r>
              <a:rPr sz="1600" b="1" dirty="0">
                <a:solidFill>
                  <a:srgbClr val="5B2785"/>
                </a:solidFill>
                <a:latin typeface="+mj-lt"/>
              </a:rPr>
              <a:t> za </a:t>
            </a:r>
            <a:r>
              <a:rPr lang="en-US" sz="1600" b="1" dirty="0" err="1">
                <a:solidFill>
                  <a:srgbClr val="5B2785"/>
                </a:solidFill>
                <a:latin typeface="+mj-lt"/>
              </a:rPr>
              <a:t>tuma</a:t>
            </a:r>
            <a:r>
              <a:rPr lang="sr-Latn-RS" sz="1600" b="1" dirty="0">
                <a:solidFill>
                  <a:srgbClr val="5B2785"/>
                </a:solidFill>
                <a:latin typeface="+mj-lt"/>
              </a:rPr>
              <a:t>čenje</a:t>
            </a:r>
            <a:r>
              <a:rPr sz="1600" b="1" dirty="0">
                <a:solidFill>
                  <a:srgbClr val="5B2785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5B2785"/>
                </a:solidFill>
                <a:latin typeface="+mj-lt"/>
              </a:rPr>
              <a:t>podataka</a:t>
            </a:r>
            <a:endParaRPr lang="en-US" sz="1600" dirty="0">
              <a:latin typeface="+mj-lt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4892040" y="4613148"/>
            <a:ext cx="58704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600" dirty="0" err="1">
                <a:latin typeface="Georgia" panose="02040502050405020303" pitchFamily="18" charset="0"/>
              </a:rPr>
              <a:t>Nacionalno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reprezentativno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istraživanje</a:t>
            </a:r>
            <a:r>
              <a:rPr sz="1600" dirty="0">
                <a:latin typeface="Georgia" panose="02040502050405020303" pitchFamily="18" charset="0"/>
              </a:rPr>
              <a:t> za </a:t>
            </a:r>
            <a:r>
              <a:rPr sz="1600" dirty="0" err="1">
                <a:latin typeface="Georgia" panose="02040502050405020303" pitchFamily="18" charset="0"/>
              </a:rPr>
              <a:t>Srbiju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lang="sr-Latn-RS" sz="1600" dirty="0">
                <a:latin typeface="Georgia" panose="02040502050405020303" pitchFamily="18" charset="0"/>
              </a:rPr>
              <a:t>sprovedeno </a:t>
            </a:r>
            <a:r>
              <a:rPr sz="1600" dirty="0" err="1">
                <a:latin typeface="Georgia" panose="02040502050405020303" pitchFamily="18" charset="0"/>
              </a:rPr>
              <a:t>među</a:t>
            </a:r>
            <a:r>
              <a:rPr sz="1600" dirty="0">
                <a:latin typeface="Georgia" panose="02040502050405020303" pitchFamily="18" charset="0"/>
              </a:rPr>
              <a:t> 2008 </a:t>
            </a:r>
            <a:r>
              <a:rPr sz="1600" dirty="0" err="1">
                <a:latin typeface="Georgia" panose="02040502050405020303" pitchFamily="18" charset="0"/>
              </a:rPr>
              <a:t>punoletnih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ispitanika</a:t>
            </a:r>
            <a:r>
              <a:rPr sz="1600" dirty="0">
                <a:latin typeface="Georgia" panose="02040502050405020303" pitchFamily="18" charset="0"/>
              </a:rPr>
              <a:t>. </a:t>
            </a:r>
            <a:r>
              <a:rPr sz="1600" dirty="0" err="1">
                <a:latin typeface="Georgia" panose="02040502050405020303" pitchFamily="18" charset="0"/>
              </a:rPr>
              <a:t>Uzorak</a:t>
            </a:r>
            <a:r>
              <a:rPr sz="1600" dirty="0">
                <a:latin typeface="Georgia" panose="02040502050405020303" pitchFamily="18" charset="0"/>
              </a:rPr>
              <a:t> je </a:t>
            </a:r>
            <a:r>
              <a:rPr sz="1600" dirty="0" err="1">
                <a:latin typeface="Georgia" panose="02040502050405020303" pitchFamily="18" charset="0"/>
              </a:rPr>
              <a:t>ponderisan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prema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podacima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Popisa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lang="sr-Latn-RS" sz="1600" dirty="0">
                <a:latin typeface="Georgia" panose="02040502050405020303" pitchFamily="18" charset="0"/>
              </a:rPr>
              <a:t>stanovništva </a:t>
            </a:r>
            <a:r>
              <a:rPr sz="1600" dirty="0" err="1">
                <a:latin typeface="Georgia" panose="02040502050405020303" pitchFamily="18" charset="0"/>
              </a:rPr>
              <a:t>iz</a:t>
            </a:r>
            <a:r>
              <a:rPr sz="1600" dirty="0">
                <a:latin typeface="Georgia" panose="02040502050405020303" pitchFamily="18" charset="0"/>
              </a:rPr>
              <a:t> 2022.</a:t>
            </a:r>
            <a:r>
              <a:rPr lang="sr-Latn-RS" sz="1600" dirty="0">
                <a:latin typeface="Georgia" panose="02040502050405020303" pitchFamily="18" charset="0"/>
              </a:rPr>
              <a:t> godine.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svi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ispitanici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N=2008.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Procenti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zaokruženi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6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5B27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86384" y="114300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5600" b="1" dirty="0">
                <a:solidFill>
                  <a:srgbClr val="CFA446"/>
                </a:solidFill>
                <a:latin typeface="Georgia"/>
              </a:rPr>
              <a:t>02</a:t>
            </a:r>
            <a:endParaRPr lang="en-US" sz="5600" dirty="0">
              <a:latin typeface="Georgia" panose="020405020504050203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04672" y="2304288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400" dirty="0" err="1">
                <a:solidFill>
                  <a:srgbClr val="FFFFFF"/>
                </a:solidFill>
                <a:latin typeface="Georgia"/>
              </a:rPr>
              <a:t>Štednja</a:t>
            </a:r>
            <a:endParaRPr lang="en-US" sz="3400" dirty="0">
              <a:latin typeface="Georgia" panose="020405020504050203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324612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sz="2400" dirty="0">
                <a:solidFill>
                  <a:srgbClr val="DCCFE4"/>
                </a:solidFill>
                <a:latin typeface="Georgia" panose="02040502050405020303" pitchFamily="18" charset="0"/>
              </a:rPr>
              <a:t>Koliko </a:t>
            </a:r>
            <a:r>
              <a:rPr sz="2400" dirty="0" err="1">
                <a:solidFill>
                  <a:srgbClr val="DCCFE4"/>
                </a:solidFill>
                <a:latin typeface="Georgia" panose="02040502050405020303" pitchFamily="18" charset="0"/>
              </a:rPr>
              <a:t>ljudi</a:t>
            </a:r>
            <a:r>
              <a:rPr sz="2400"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sz="2400" dirty="0" err="1">
                <a:solidFill>
                  <a:srgbClr val="DCCFE4"/>
                </a:solidFill>
                <a:latin typeface="Georgia" panose="02040502050405020303" pitchFamily="18" charset="0"/>
              </a:rPr>
              <a:t>štedi</a:t>
            </a:r>
            <a:r>
              <a:rPr sz="2400" dirty="0">
                <a:solidFill>
                  <a:srgbClr val="DCCFE4"/>
                </a:solidFill>
                <a:latin typeface="Georgia" panose="02040502050405020303" pitchFamily="18" charset="0"/>
              </a:rPr>
              <a:t>, ko </a:t>
            </a:r>
            <a:r>
              <a:rPr sz="2400" dirty="0" err="1">
                <a:solidFill>
                  <a:srgbClr val="DCCFE4"/>
                </a:solidFill>
                <a:latin typeface="Georgia" panose="02040502050405020303" pitchFamily="18" charset="0"/>
              </a:rPr>
              <a:t>su</a:t>
            </a:r>
            <a:r>
              <a:rPr sz="2400" dirty="0">
                <a:solidFill>
                  <a:srgbClr val="DCCFE4"/>
                </a:solidFill>
                <a:latin typeface="Georgia" panose="02040502050405020303" pitchFamily="18" charset="0"/>
              </a:rPr>
              <a:t> oni i </a:t>
            </a:r>
            <a:r>
              <a:rPr sz="2400" dirty="0" err="1">
                <a:solidFill>
                  <a:srgbClr val="DCCFE4"/>
                </a:solidFill>
                <a:latin typeface="Georgia" panose="02040502050405020303" pitchFamily="18" charset="0"/>
              </a:rPr>
              <a:t>kako</a:t>
            </a:r>
            <a:r>
              <a:rPr sz="2400"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sz="2400" dirty="0" err="1">
                <a:solidFill>
                  <a:srgbClr val="DCCFE4"/>
                </a:solidFill>
                <a:latin typeface="Georgia" panose="02040502050405020303" pitchFamily="18" charset="0"/>
              </a:rPr>
              <a:t>izgleda</a:t>
            </a:r>
            <a:r>
              <a:rPr lang="sr-Latn-RS" sz="2400" dirty="0">
                <a:solidFill>
                  <a:srgbClr val="DCCFE4"/>
                </a:solidFill>
                <a:latin typeface="Georgia" panose="02040502050405020303" pitchFamily="18" charset="0"/>
              </a:rPr>
              <a:t>ju</a:t>
            </a:r>
            <a:r>
              <a:rPr sz="2400"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sz="2400" dirty="0" err="1">
                <a:solidFill>
                  <a:srgbClr val="DCCFE4"/>
                </a:solidFill>
                <a:latin typeface="Georgia" panose="02040502050405020303" pitchFamily="18" charset="0"/>
              </a:rPr>
              <a:t>njihov</a:t>
            </a:r>
            <a:r>
              <a:rPr lang="sr-Latn-RS" sz="2400" dirty="0">
                <a:solidFill>
                  <a:srgbClr val="DCCFE4"/>
                </a:solidFill>
                <a:latin typeface="Georgia" panose="02040502050405020303" pitchFamily="18" charset="0"/>
              </a:rPr>
              <a:t>e</a:t>
            </a:r>
            <a:r>
              <a:rPr sz="2400"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lang="sr-Latn-RS" sz="2400" dirty="0">
                <a:solidFill>
                  <a:srgbClr val="DCCFE4"/>
                </a:solidFill>
                <a:latin typeface="Georgia" panose="02040502050405020303" pitchFamily="18" charset="0"/>
              </a:rPr>
              <a:t>štedne navike.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22960" y="4206240"/>
            <a:ext cx="2926080" cy="0"/>
          </a:xfrm>
          <a:prstGeom prst="line">
            <a:avLst/>
          </a:prstGeom>
          <a:noFill/>
          <a:ln w="3175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02 ŠTEDNJA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Štednja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je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široko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rasprostranjena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Investiranje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još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nije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49808" y="1417320"/>
            <a:ext cx="3291840" cy="1828800"/>
          </a:xfrm>
          <a:prstGeom prst="roundRect">
            <a:avLst>
              <a:gd name="adj" fmla="val 4000"/>
            </a:avLst>
          </a:prstGeom>
          <a:solidFill>
            <a:srgbClr val="5B2785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14400" y="1581912"/>
            <a:ext cx="2962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2258568"/>
            <a:ext cx="296265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sr-Latn-RS" sz="1600" dirty="0">
                <a:solidFill>
                  <a:srgbClr val="FFFFFF"/>
                </a:solidFill>
                <a:latin typeface="Georgia" panose="02040502050405020303" pitchFamily="18" charset="0"/>
              </a:rPr>
              <a:t>punoletne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populacije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Srbije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štedi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—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redovno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ili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povremeno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16552" y="1417320"/>
            <a:ext cx="32918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81144" y="1581912"/>
            <a:ext cx="2962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81144" y="2258568"/>
            <a:ext cx="296265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punoletne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populacije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imovinu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kao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nekretnine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akcije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fondovi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zlato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itd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083296" y="1417320"/>
            <a:ext cx="32918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247888" y="1581912"/>
            <a:ext cx="2962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247888" y="2258568"/>
            <a:ext cx="304408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punoletne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populacije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još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ne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ali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navodi 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da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namerava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da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počne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narednih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12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meseci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49808" y="3538728"/>
            <a:ext cx="10625328" cy="1097280"/>
          </a:xfrm>
          <a:prstGeom prst="roundRect">
            <a:avLst>
              <a:gd name="adj" fmla="val 6667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07211" y="3817620"/>
            <a:ext cx="10377577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Važno: 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66%, 16% i 14%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izračunati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 osnovu celog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nacionalno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g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reprezentativno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g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uzork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(N=2008)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, a 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ne 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samo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štedišama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05840" y="5175504"/>
            <a:ext cx="9875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800" dirty="0" err="1">
                <a:solidFill>
                  <a:srgbClr val="5B2785"/>
                </a:solidFill>
                <a:latin typeface="Georgia"/>
              </a:rPr>
              <a:t>Mnogi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ljudi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već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izdvajaju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novac</a:t>
            </a:r>
            <a:r>
              <a:rPr lang="sr-Latn-RS" sz="1800" dirty="0">
                <a:solidFill>
                  <a:srgbClr val="5B2785"/>
                </a:solidFill>
                <a:latin typeface="Georgia"/>
              </a:rPr>
              <a:t> za štednju</a:t>
            </a:r>
            <a:r>
              <a:rPr sz="1800" dirty="0">
                <a:solidFill>
                  <a:srgbClr val="5B2785"/>
                </a:solidFill>
                <a:latin typeface="Georgia"/>
              </a:rPr>
              <a:t>,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ali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znatno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manji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deo ga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pretvara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u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investicije</a:t>
            </a:r>
            <a:r>
              <a:rPr sz="1800" dirty="0">
                <a:solidFill>
                  <a:srgbClr val="5B2785"/>
                </a:solidFill>
                <a:latin typeface="Georgia"/>
              </a:rPr>
              <a:t>.</a:t>
            </a:r>
            <a:endParaRPr lang="en-US" sz="1800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svi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ispitanici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N=2008.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02 ŠTEDNJA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dirty="0" err="1">
                <a:latin typeface="Georgia" panose="02040502050405020303" pitchFamily="18" charset="0"/>
              </a:rPr>
              <a:t>Koje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grupe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više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štede</a:t>
            </a:r>
            <a:r>
              <a:rPr dirty="0">
                <a:latin typeface="Georgia" panose="02040502050405020303" pitchFamily="18" charset="0"/>
              </a:rPr>
              <a:t> i </a:t>
            </a:r>
            <a:r>
              <a:rPr dirty="0" err="1">
                <a:latin typeface="Georgia" panose="02040502050405020303" pitchFamily="18" charset="0"/>
              </a:rPr>
              <a:t>investiraju</a:t>
            </a:r>
            <a:r>
              <a:rPr dirty="0">
                <a:latin typeface="Georgia" panose="02040502050405020303" pitchFamily="18" charset="0"/>
              </a:rPr>
              <a:t>?</a:t>
            </a:r>
          </a:p>
          <a:p>
            <a:r>
              <a:rPr dirty="0">
                <a:latin typeface="Georgia" panose="02040502050405020303" pitchFamily="18" charset="0"/>
              </a:rPr>
              <a:t>% </a:t>
            </a:r>
            <a:r>
              <a:rPr dirty="0" err="1">
                <a:latin typeface="Georgia" panose="02040502050405020303" pitchFamily="18" charset="0"/>
              </a:rPr>
              <a:t>ljudi</a:t>
            </a:r>
            <a:r>
              <a:rPr dirty="0">
                <a:latin typeface="Georgia" panose="02040502050405020303" pitchFamily="18" charset="0"/>
              </a:rPr>
              <a:t> u </a:t>
            </a:r>
            <a:r>
              <a:rPr dirty="0" err="1">
                <a:latin typeface="Georgia" panose="02040502050405020303" pitchFamily="18" charset="0"/>
              </a:rPr>
              <a:t>svakoj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grupi</a:t>
            </a:r>
            <a:r>
              <a:rPr dirty="0">
                <a:latin typeface="Georgia" panose="02040502050405020303" pitchFamily="18" charset="0"/>
              </a:rPr>
              <a:t> koji </a:t>
            </a:r>
            <a:r>
              <a:rPr dirty="0" err="1">
                <a:latin typeface="Georgia" panose="02040502050405020303" pitchFamily="18" charset="0"/>
              </a:rPr>
              <a:t>štede</a:t>
            </a:r>
            <a:r>
              <a:rPr dirty="0">
                <a:latin typeface="Georgia" panose="02040502050405020303" pitchFamily="18" charset="0"/>
              </a:rPr>
              <a:t> i </a:t>
            </a:r>
            <a:r>
              <a:rPr dirty="0" err="1">
                <a:latin typeface="Georgia" panose="02040502050405020303" pitchFamily="18" charset="0"/>
              </a:rPr>
              <a:t>investiraju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1325880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100" dirty="0">
                <a:solidFill>
                  <a:srgbClr val="5B2785"/>
                </a:solidFill>
                <a:latin typeface="Georgia" panose="02040502050405020303" pitchFamily="18" charset="0"/>
              </a:rPr>
              <a:t>ŠTEDNJA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217920" y="1325880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100" dirty="0">
                <a:solidFill>
                  <a:srgbClr val="CFA446"/>
                </a:solidFill>
                <a:latin typeface="Georgia" panose="02040502050405020303" pitchFamily="18" charset="0"/>
              </a:rPr>
              <a:t>INVESTIRANJE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9808" y="175564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Muškarci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žene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721608" y="170992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67% / 65%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49808" y="2212848"/>
            <a:ext cx="4892040" cy="0"/>
          </a:xfrm>
          <a:prstGeom prst="line">
            <a:avLst/>
          </a:prstGeom>
          <a:noFill/>
          <a:ln w="889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49808" y="24688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30–49 god.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721608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69%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49808" y="2926080"/>
            <a:ext cx="4892040" cy="0"/>
          </a:xfrm>
          <a:prstGeom prst="line">
            <a:avLst/>
          </a:prstGeom>
          <a:noFill/>
          <a:ln w="889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49808" y="31821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D6670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70+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721608" y="313639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49808" y="3639312"/>
            <a:ext cx="4892040" cy="0"/>
          </a:xfrm>
          <a:prstGeom prst="line">
            <a:avLst/>
          </a:prstGeom>
          <a:noFill/>
          <a:ln w="889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49808" y="389534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Visoko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osnovno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721608" y="384962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73% / 57%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49808" y="4352544"/>
            <a:ext cx="4892040" cy="0"/>
          </a:xfrm>
          <a:prstGeom prst="line">
            <a:avLst/>
          </a:prstGeom>
          <a:noFill/>
          <a:ln w="889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49808" y="460857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Visoki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niski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prihodi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721608" y="45628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77% / 57%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217920" y="175564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Muškarci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žene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189720" y="170992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18% / 14%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217920" y="2212848"/>
            <a:ext cx="4892040" cy="0"/>
          </a:xfrm>
          <a:prstGeom prst="line">
            <a:avLst/>
          </a:prstGeom>
          <a:noFill/>
          <a:ln w="889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217920" y="24688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30–49</a:t>
            </a:r>
            <a:r>
              <a:rPr sz="1150" dirty="0">
                <a:solidFill>
                  <a:srgbClr val="6D6670"/>
                </a:solidFill>
                <a:latin typeface="Georgia" panose="02040502050405020303" pitchFamily="18" charset="0"/>
              </a:rPr>
              <a:t> god.</a:t>
            </a:r>
            <a:endParaRPr lang="en-US" sz="1150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189720" y="242316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217920" y="2926080"/>
            <a:ext cx="4892040" cy="0"/>
          </a:xfrm>
          <a:prstGeom prst="line">
            <a:avLst/>
          </a:prstGeom>
          <a:noFill/>
          <a:ln w="889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217920" y="31821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>
                <a:solidFill>
                  <a:srgbClr val="6D6670"/>
                </a:solidFill>
                <a:latin typeface="Georgia" panose="02040502050405020303" pitchFamily="18" charset="0"/>
              </a:rPr>
              <a:t>70+</a:t>
            </a:r>
            <a:endParaRPr lang="en-US" sz="1600" dirty="0">
              <a:solidFill>
                <a:srgbClr val="6D6670"/>
              </a:solidFill>
              <a:latin typeface="Georgia" panose="02040502050405020303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189720" y="313639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217920" y="3639312"/>
            <a:ext cx="4892040" cy="0"/>
          </a:xfrm>
          <a:prstGeom prst="line">
            <a:avLst/>
          </a:prstGeom>
          <a:noFill/>
          <a:ln w="889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217920" y="389534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Visoko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600">
                <a:solidFill>
                  <a:srgbClr val="6D6670"/>
                </a:solidFill>
                <a:latin typeface="Georgia" panose="02040502050405020303" pitchFamily="18" charset="0"/>
              </a:rPr>
              <a:t>/ srednje</a:t>
            </a:r>
            <a:endParaRPr lang="en-US" sz="1600" dirty="0">
              <a:solidFill>
                <a:srgbClr val="6D6670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189720" y="384962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21% / 14%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217920" y="4352544"/>
            <a:ext cx="4892040" cy="0"/>
          </a:xfrm>
          <a:prstGeom prst="line">
            <a:avLst/>
          </a:prstGeom>
          <a:noFill/>
          <a:ln w="889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217920" y="460857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Visoki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 / </a:t>
            </a:r>
            <a:r>
              <a:rPr sz="1600" err="1">
                <a:solidFill>
                  <a:srgbClr val="6D6670"/>
                </a:solidFill>
                <a:latin typeface="Georgia" panose="02040502050405020303" pitchFamily="18" charset="0"/>
              </a:rPr>
              <a:t>niski</a:t>
            </a:r>
            <a:r>
              <a:rPr sz="1600">
                <a:solidFill>
                  <a:srgbClr val="6D6670"/>
                </a:solidFill>
                <a:latin typeface="Georgia" panose="02040502050405020303" pitchFamily="18" charset="0"/>
              </a:rPr>
              <a:t> prihodi</a:t>
            </a:r>
            <a:endParaRPr lang="en-US" sz="1600" dirty="0">
              <a:solidFill>
                <a:srgbClr val="6D6670"/>
              </a:solidFill>
              <a:latin typeface="Georgia" panose="02040502050405020303" pitchFamily="18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9189720" y="45628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28% / 8%</a:t>
            </a:r>
            <a:endParaRPr lang="en-US" sz="1900" dirty="0">
              <a:latin typeface="Georgia" panose="02040502050405020303" pitchFamily="18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749808" y="5310705"/>
            <a:ext cx="10378222" cy="878694"/>
          </a:xfrm>
          <a:prstGeom prst="roundRect">
            <a:avLst>
              <a:gd name="adj" fmla="val 8621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942535" y="5404103"/>
            <a:ext cx="10016197" cy="6838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Nalaz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: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nisu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uočene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statistički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značajne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razlike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po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polu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obrazovanje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, starost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životna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faza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pokazuju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jasniju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segmentaciju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ponašanju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u vezi sa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štednj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om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investiranje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m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svi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ispitanici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N=2008.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02 ŠTEDNJA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Zašto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ljudi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štede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?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1426464"/>
            <a:ext cx="3136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Neočekivani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vanredni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troškovi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995928" y="145389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995928" y="145389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982712" y="141274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75%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49808" y="1929384"/>
            <a:ext cx="3136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Odmori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putovanja</a:t>
            </a:r>
            <a:endParaRPr lang="en-US"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995928" y="195681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995928" y="1956816"/>
            <a:ext cx="1930725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982712" y="191566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cs typeface="Arial" pitchFamily="34" charset="-120"/>
              </a:rPr>
              <a:t>37%</a:t>
            </a:r>
          </a:p>
        </p:txBody>
      </p:sp>
      <p:sp>
        <p:nvSpPr>
          <p:cNvPr id="16" name="Text 14"/>
          <p:cNvSpPr/>
          <p:nvPr/>
        </p:nvSpPr>
        <p:spPr>
          <a:xfrm>
            <a:off x="749808" y="2432304"/>
            <a:ext cx="3136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Renoviranje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opremanje</a:t>
            </a:r>
            <a:endParaRPr lang="en-US"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995928" y="245973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995928" y="2459736"/>
            <a:ext cx="1565453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982712" y="241858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30%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49808" y="2935224"/>
            <a:ext cx="3136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U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slučaju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gubitka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smanjenja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prihoda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995928" y="296265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995928" y="2962656"/>
            <a:ext cx="1408908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982712" y="292150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27%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49808" y="3438144"/>
            <a:ext cx="3136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Pomoć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porodici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995928" y="346557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995928" y="3465576"/>
            <a:ext cx="1147999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982712" y="342442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22%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49808" y="3941064"/>
            <a:ext cx="3136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Medicinski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troškovi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995928" y="396849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995928" y="3968496"/>
            <a:ext cx="1095817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982712" y="392734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21%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49808" y="4443984"/>
            <a:ext cx="3136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Manje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brige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oko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novca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3995928" y="447141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995928" y="4471416"/>
            <a:ext cx="1043635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982712" y="443026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20%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49808" y="4946904"/>
            <a:ext cx="3136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Obrazovanje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budućnost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dece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995928" y="4974336"/>
            <a:ext cx="3913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995928" y="4974336"/>
            <a:ext cx="991453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982712" y="493318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19%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8915400" y="1463040"/>
            <a:ext cx="2331720" cy="3794760"/>
          </a:xfrm>
          <a:prstGeom prst="roundRect">
            <a:avLst>
              <a:gd name="adj" fmla="val 3137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9189720" y="1847088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75%</a:t>
            </a:r>
            <a:endParaRPr lang="en-US" sz="3800" dirty="0">
              <a:latin typeface="Georgia" panose="02040502050405020303" pitchFamily="18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9189720" y="2633472"/>
            <a:ext cx="1783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štedi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prvenstveno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zbog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sigurnosti</a:t>
            </a:r>
            <a:endParaRPr lang="en-US" sz="16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9418320" y="3584448"/>
            <a:ext cx="1325880" cy="0"/>
          </a:xfrm>
          <a:prstGeom prst="line">
            <a:avLst/>
          </a:prstGeom>
          <a:noFill/>
          <a:ln w="15240">
            <a:solidFill>
              <a:srgbClr val="B99AC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9014603" y="3840481"/>
            <a:ext cx="2122097" cy="88696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sz="1600" dirty="0">
                <a:solidFill>
                  <a:srgbClr val="E9DFF0"/>
                </a:solidFill>
                <a:latin typeface="Georgia" panose="02040502050405020303" pitchFamily="18" charset="0"/>
              </a:rPr>
              <a:t>Samo </a:t>
            </a:r>
            <a:r>
              <a:rPr sz="1600" dirty="0" err="1">
                <a:solidFill>
                  <a:srgbClr val="E9DFF0"/>
                </a:solidFill>
                <a:latin typeface="Georgia" panose="02040502050405020303" pitchFamily="18" charset="0"/>
              </a:rPr>
              <a:t>oko</a:t>
            </a:r>
            <a:r>
              <a:rPr sz="1600" dirty="0">
                <a:solidFill>
                  <a:srgbClr val="E9DFF0"/>
                </a:solidFill>
                <a:latin typeface="Georgia" panose="02040502050405020303" pitchFamily="18" charset="0"/>
              </a:rPr>
              <a:t> 7% </a:t>
            </a:r>
            <a:r>
              <a:rPr sz="1600" dirty="0" err="1">
                <a:solidFill>
                  <a:srgbClr val="E9DFF0"/>
                </a:solidFill>
                <a:latin typeface="Georgia" panose="02040502050405020303" pitchFamily="18" charset="0"/>
              </a:rPr>
              <a:t>direktno</a:t>
            </a:r>
            <a:r>
              <a:rPr sz="1600" dirty="0">
                <a:solidFill>
                  <a:srgbClr val="E9DFF0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E9DFF0"/>
                </a:solidFill>
                <a:latin typeface="Georgia" panose="02040502050405020303" pitchFamily="18" charset="0"/>
              </a:rPr>
              <a:t>navodi</a:t>
            </a:r>
            <a:r>
              <a:rPr sz="1600" dirty="0">
                <a:solidFill>
                  <a:srgbClr val="E9DFF0"/>
                </a:solidFill>
                <a:latin typeface="Georgia" panose="02040502050405020303" pitchFamily="18" charset="0"/>
              </a:rPr>
              <a:t> </a:t>
            </a:r>
            <a:r>
              <a:rPr lang="sr-Latn-RS" sz="1600" dirty="0">
                <a:solidFill>
                  <a:srgbClr val="E9DFF0"/>
                </a:solidFill>
                <a:latin typeface="Georgia" panose="02040502050405020303" pitchFamily="18" charset="0"/>
              </a:rPr>
              <a:t>da je razlog za štednju uvećanje imovine. </a:t>
            </a:r>
            <a:endParaRPr lang="en-US" sz="16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N=1326.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Pitanje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do 5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4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8">
            <a:extLst>
              <a:ext uri="{FF2B5EF4-FFF2-40B4-BE49-F238E27FC236}">
                <a16:creationId xmlns:a16="http://schemas.microsoft.com/office/drawing/2014/main" id="{5D3222E1-7223-96C0-B462-D1CD51C64249}"/>
              </a:ext>
            </a:extLst>
          </p:cNvPr>
          <p:cNvSpPr/>
          <p:nvPr/>
        </p:nvSpPr>
        <p:spPr>
          <a:xfrm>
            <a:off x="6199632" y="1244200"/>
            <a:ext cx="2194560" cy="380384"/>
          </a:xfrm>
          <a:prstGeom prst="roundRect">
            <a:avLst>
              <a:gd name="adj" fmla="val 7353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" name="Shape 28">
            <a:extLst>
              <a:ext uri="{FF2B5EF4-FFF2-40B4-BE49-F238E27FC236}">
                <a16:creationId xmlns:a16="http://schemas.microsoft.com/office/drawing/2014/main" id="{91DC6CE5-2B82-840F-6DA4-438E22834DB6}"/>
              </a:ext>
            </a:extLst>
          </p:cNvPr>
          <p:cNvSpPr/>
          <p:nvPr/>
        </p:nvSpPr>
        <p:spPr>
          <a:xfrm>
            <a:off x="715173" y="1259658"/>
            <a:ext cx="2194560" cy="364926"/>
          </a:xfrm>
          <a:prstGeom prst="roundRect">
            <a:avLst>
              <a:gd name="adj" fmla="val 7353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02 ŠTEDNJA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57081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>
                <a:solidFill>
                  <a:srgbClr val="5B2785"/>
                </a:solidFill>
                <a:latin typeface="Georgia"/>
              </a:rPr>
              <a:t>Ista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potreba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Različiti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životni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prioriteti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135331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>
                <a:solidFill>
                  <a:srgbClr val="5B2785"/>
                </a:solidFill>
                <a:latin typeface="Georgia" panose="02040502050405020303" pitchFamily="18" charset="0"/>
              </a:rPr>
              <a:t>18–29 GODINA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234267" y="1297557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>
                <a:solidFill>
                  <a:srgbClr val="CFA446"/>
                </a:solidFill>
                <a:latin typeface="Georgia" panose="02040502050405020303" pitchFamily="18" charset="0"/>
              </a:rPr>
              <a:t>70+ GODINA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2960" y="178308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68%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810512" y="1801368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vanredne situacije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2960" y="2441448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61%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810512" y="2459736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odmori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putovanja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2960" y="3099816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34%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810512" y="311810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veće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kupovine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22960" y="3758184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810512" y="377647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kupovina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nekretnine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22960" y="4416552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810512" y="443484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medicinski t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roškovi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309360" y="178308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84%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296912" y="1801368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vanredne situacije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309360" y="2441448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296912" y="2459736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medicinski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troškovi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309360" y="3099816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296912" y="311810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pomoć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porodici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09360" y="3758184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31%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296912" y="377647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renoviranje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opremanje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309360" y="4416552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</a:t>
            </a:r>
            <a:endParaRPr lang="en-US" sz="2000" dirty="0">
              <a:latin typeface="Georgia" panose="02040502050405020303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296912" y="443484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odmori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putovanja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06631" y="5120423"/>
            <a:ext cx="10025744" cy="975577"/>
          </a:xfrm>
          <a:prstGeom prst="roundRect">
            <a:avLst>
              <a:gd name="adj" fmla="val 7353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22960" y="5263461"/>
            <a:ext cx="9994392" cy="7384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Sa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godinama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štednja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se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pomera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planova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za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budućnost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potrošnje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,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ka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zaštiti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endParaRPr lang="en-US" sz="16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ctr"/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zdravlj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podršci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porodici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32" name="Text 30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N=1326.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02 ŠTEDNJA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3000">
                <a:solidFill>
                  <a:srgbClr val="5B2785"/>
                </a:solidFill>
                <a:latin typeface="Georgia"/>
              </a:rPr>
              <a:t>Gde se čuva ušteđevina?</a:t>
            </a:r>
          </a:p>
        </p:txBody>
      </p:sp>
      <p:sp>
        <p:nvSpPr>
          <p:cNvPr id="20" name="Text 18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N=1326.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Pitanje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više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mogućih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" y="1573436"/>
            <a:ext cx="1871242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sr-Latn-RS" sz="1600" dirty="0">
                <a:latin typeface="Georgia" panose="02040502050405020303" pitchFamily="18" charset="0"/>
              </a:rPr>
              <a:t>Keš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kod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kuće</a:t>
            </a:r>
            <a:r>
              <a:rPr sz="1600" dirty="0">
                <a:latin typeface="Georgia" panose="02040502050405020303" pitchFamily="18" charset="0"/>
              </a:rPr>
              <a:t> u</a:t>
            </a:r>
            <a:endParaRPr lang="en-US" sz="1600" dirty="0">
              <a:latin typeface="Georgia" panose="02040502050405020303" pitchFamily="18" charset="0"/>
              <a:cs typeface="Arial"/>
            </a:endParaRPr>
          </a:p>
          <a:p>
            <a:r>
              <a:rPr sz="1600" dirty="0" err="1">
                <a:latin typeface="Georgia" panose="02040502050405020303" pitchFamily="18" charset="0"/>
              </a:rPr>
              <a:t>stranoj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valuti</a:t>
            </a:r>
            <a:endParaRPr sz="1600" dirty="0">
              <a:latin typeface="Georgia" panose="02040502050405020303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331720" y="1719072"/>
            <a:ext cx="4297680" cy="301752"/>
          </a:xfrm>
          <a:prstGeom prst="rect">
            <a:avLst/>
          </a:prstGeom>
          <a:solidFill>
            <a:srgbClr val="F0EDF2"/>
          </a:solidFill>
          <a:ln w="1270">
            <a:solidFill>
              <a:srgbClr val="F0E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31720" y="1719072"/>
            <a:ext cx="1976932" cy="301752"/>
          </a:xfrm>
          <a:prstGeom prst="rect">
            <a:avLst/>
          </a:prstGeom>
          <a:solidFill>
            <a:srgbClr val="5B2785"/>
          </a:solidFill>
          <a:ln w="1270">
            <a:solidFill>
              <a:srgbClr val="5B27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30568" y="1598191"/>
            <a:ext cx="915556" cy="4154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2700" b="1" i="0" dirty="0">
                <a:solidFill>
                  <a:srgbClr val="5B2785"/>
                </a:solidFill>
                <a:latin typeface="Georgia"/>
              </a:rPr>
              <a:t>46%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792" y="2482495"/>
            <a:ext cx="178308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dirty="0" err="1">
                <a:latin typeface="Georgia" panose="02040502050405020303" pitchFamily="18" charset="0"/>
              </a:rPr>
              <a:t>Tekući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račun</a:t>
            </a:r>
            <a:endParaRPr lang="en-US" sz="16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331720" y="2450592"/>
            <a:ext cx="4297680" cy="301752"/>
          </a:xfrm>
          <a:prstGeom prst="rect">
            <a:avLst/>
          </a:prstGeom>
          <a:solidFill>
            <a:srgbClr val="F0EDF2"/>
          </a:solidFill>
          <a:ln w="1270">
            <a:solidFill>
              <a:srgbClr val="F0E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331720" y="2450592"/>
            <a:ext cx="1633118" cy="301752"/>
          </a:xfrm>
          <a:prstGeom prst="rect">
            <a:avLst/>
          </a:prstGeom>
          <a:solidFill>
            <a:srgbClr val="5B2785"/>
          </a:solidFill>
          <a:ln w="1270">
            <a:solidFill>
              <a:srgbClr val="5B27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30567" y="2329711"/>
            <a:ext cx="915555" cy="4154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2700" b="1" i="0" dirty="0">
                <a:solidFill>
                  <a:srgbClr val="5B2785"/>
                </a:solidFill>
                <a:latin typeface="Georgia"/>
              </a:rPr>
              <a:t>38%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792" y="3101788"/>
            <a:ext cx="178308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Keš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kod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kuće</a:t>
            </a:r>
            <a:endParaRPr lang="en-US" sz="1600" dirty="0">
              <a:solidFill>
                <a:srgbClr val="27212A"/>
              </a:solidFill>
              <a:latin typeface="Georgia" panose="02040502050405020303" pitchFamily="18" charset="0"/>
            </a:endParaRPr>
          </a:p>
          <a:p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dinarima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31720" y="3182112"/>
            <a:ext cx="4297680" cy="301752"/>
          </a:xfrm>
          <a:prstGeom prst="rect">
            <a:avLst/>
          </a:prstGeom>
          <a:solidFill>
            <a:srgbClr val="F0EDF2"/>
          </a:solidFill>
          <a:ln w="1270">
            <a:solidFill>
              <a:srgbClr val="F0E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331720" y="3182112"/>
            <a:ext cx="1504188" cy="301752"/>
          </a:xfrm>
          <a:prstGeom prst="rect">
            <a:avLst/>
          </a:prstGeom>
          <a:solidFill>
            <a:srgbClr val="5B2785"/>
          </a:solidFill>
          <a:ln w="1270">
            <a:solidFill>
              <a:srgbClr val="5B27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30567" y="3061231"/>
            <a:ext cx="820963" cy="4154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2700" b="1" i="0" dirty="0">
                <a:solidFill>
                  <a:srgbClr val="5B2785"/>
                </a:solidFill>
                <a:latin typeface="Georgia"/>
              </a:rPr>
              <a:t>35%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1792" y="3891106"/>
            <a:ext cx="178308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račun</a:t>
            </a:r>
            <a:endParaRPr lang="en-US" sz="1600" dirty="0">
              <a:solidFill>
                <a:srgbClr val="27212A"/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331720" y="3913632"/>
            <a:ext cx="4297680" cy="301752"/>
          </a:xfrm>
          <a:prstGeom prst="rect">
            <a:avLst/>
          </a:prstGeom>
          <a:solidFill>
            <a:srgbClr val="F0EDF2"/>
          </a:solidFill>
          <a:ln w="1270">
            <a:solidFill>
              <a:srgbClr val="F0E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331720" y="3913632"/>
            <a:ext cx="687628" cy="301752"/>
          </a:xfrm>
          <a:prstGeom prst="rect">
            <a:avLst/>
          </a:prstGeom>
          <a:solidFill>
            <a:srgbClr val="5B2785"/>
          </a:solidFill>
          <a:ln w="1270">
            <a:solidFill>
              <a:srgbClr val="5B27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74548" y="3792751"/>
            <a:ext cx="915555" cy="4154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2700" b="1" i="0" dirty="0">
                <a:solidFill>
                  <a:srgbClr val="5B2785"/>
                </a:solidFill>
                <a:latin typeface="Georgia"/>
              </a:rPr>
              <a:t>16%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6928" y="4597486"/>
            <a:ext cx="178308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dirty="0" err="1">
                <a:latin typeface="Georgia" panose="02040502050405020303" pitchFamily="18" charset="0"/>
              </a:rPr>
              <a:t>Bankarski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depozit</a:t>
            </a:r>
            <a:r>
              <a:rPr sz="1600" dirty="0">
                <a:latin typeface="Georgia" panose="02040502050405020303" pitchFamily="18" charset="0"/>
              </a:rPr>
              <a:t> /</a:t>
            </a:r>
            <a:endParaRPr lang="en-US" sz="1600" dirty="0">
              <a:latin typeface="Georgia" panose="02040502050405020303" pitchFamily="18" charset="0"/>
              <a:cs typeface="Arial"/>
            </a:endParaRPr>
          </a:p>
          <a:p>
            <a:r>
              <a:rPr sz="1600" dirty="0" err="1">
                <a:latin typeface="Georgia" panose="02040502050405020303" pitchFamily="18" charset="0"/>
              </a:rPr>
              <a:t>oročena</a:t>
            </a:r>
            <a:r>
              <a:rPr sz="1600" dirty="0">
                <a:latin typeface="Georgia" panose="02040502050405020303" pitchFamily="18" charset="0"/>
              </a:rPr>
              <a:t> </a:t>
            </a:r>
            <a:r>
              <a:rPr sz="1600" dirty="0" err="1">
                <a:latin typeface="Georgia" panose="02040502050405020303" pitchFamily="18" charset="0"/>
              </a:rPr>
              <a:t>štednja</a:t>
            </a:r>
            <a:endParaRPr sz="1600" dirty="0">
              <a:latin typeface="Georgia" panose="02040502050405020303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331720" y="4645152"/>
            <a:ext cx="4297680" cy="301752"/>
          </a:xfrm>
          <a:prstGeom prst="rect">
            <a:avLst/>
          </a:prstGeom>
          <a:solidFill>
            <a:srgbClr val="F0EDF2"/>
          </a:solidFill>
          <a:ln w="1270">
            <a:solidFill>
              <a:srgbClr val="F0E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331720" y="4645152"/>
            <a:ext cx="515721" cy="301752"/>
          </a:xfrm>
          <a:prstGeom prst="rect">
            <a:avLst/>
          </a:prstGeom>
          <a:solidFill>
            <a:srgbClr val="5B2785"/>
          </a:solidFill>
          <a:ln w="1270">
            <a:solidFill>
              <a:srgbClr val="5B27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30568" y="4480560"/>
            <a:ext cx="731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2700" b="1" i="0">
                <a:solidFill>
                  <a:srgbClr val="5B2785"/>
                </a:solidFill>
                <a:latin typeface="Georgia"/>
              </a:rPr>
              <a:t>12%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1792" y="5296349"/>
            <a:ext cx="178308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dirty="0" err="1">
                <a:latin typeface="Georgia" panose="02040502050405020303" pitchFamily="18" charset="0"/>
              </a:rPr>
              <a:t>Dobrovoljni</a:t>
            </a:r>
            <a:endParaRPr lang="en-US" sz="1600" dirty="0">
              <a:latin typeface="Georgia" panose="02040502050405020303" pitchFamily="18" charset="0"/>
              <a:cs typeface="Arial"/>
            </a:endParaRPr>
          </a:p>
          <a:p>
            <a:r>
              <a:rPr sz="1600" dirty="0" err="1">
                <a:latin typeface="Georgia" panose="02040502050405020303" pitchFamily="18" charset="0"/>
              </a:rPr>
              <a:t>penzijski</a:t>
            </a:r>
            <a:r>
              <a:rPr sz="1600" dirty="0">
                <a:latin typeface="Georgia" panose="02040502050405020303" pitchFamily="18" charset="0"/>
              </a:rPr>
              <a:t> fond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31720" y="5376672"/>
            <a:ext cx="4297680" cy="301752"/>
          </a:xfrm>
          <a:prstGeom prst="rect">
            <a:avLst/>
          </a:prstGeom>
          <a:solidFill>
            <a:srgbClr val="F0EDF2"/>
          </a:solidFill>
          <a:ln w="1270">
            <a:solidFill>
              <a:srgbClr val="F0ED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331720" y="5376672"/>
            <a:ext cx="257860" cy="301752"/>
          </a:xfrm>
          <a:prstGeom prst="rect">
            <a:avLst/>
          </a:prstGeom>
          <a:solidFill>
            <a:srgbClr val="5B2785"/>
          </a:solidFill>
          <a:ln w="1270">
            <a:solidFill>
              <a:srgbClr val="5B27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30568" y="5212080"/>
            <a:ext cx="731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2700" b="1" i="0">
                <a:solidFill>
                  <a:srgbClr val="5B2785"/>
                </a:solidFill>
                <a:latin typeface="Georgia"/>
              </a:rPr>
              <a:t>6%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973568" y="1417320"/>
            <a:ext cx="3401568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57031" y="1847088"/>
            <a:ext cx="26060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dirty="0">
                <a:solidFill>
                  <a:srgbClr val="5B2785"/>
                </a:solidFill>
                <a:latin typeface="Georgia"/>
              </a:rPr>
              <a:t>Top 3: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57031" y="2322576"/>
            <a:ext cx="2606040" cy="7848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sr-Latn-RS" sz="1700" dirty="0">
                <a:latin typeface="Georgia" panose="02040502050405020303" pitchFamily="18" charset="0"/>
              </a:rPr>
              <a:t>Keš u stranoj valuti,</a:t>
            </a:r>
          </a:p>
          <a:p>
            <a:r>
              <a:rPr lang="sr-Latn-RS" sz="1700" dirty="0">
                <a:latin typeface="Georgia" panose="02040502050405020303" pitchFamily="18" charset="0"/>
              </a:rPr>
              <a:t>tekući račun i</a:t>
            </a:r>
          </a:p>
          <a:p>
            <a:r>
              <a:rPr lang="sr-Latn-RS" sz="1700" dirty="0">
                <a:latin typeface="Georgia" panose="02040502050405020303" pitchFamily="18" charset="0"/>
              </a:rPr>
              <a:t>keš u dinarima.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257031" y="3493008"/>
            <a:ext cx="2624328" cy="25400"/>
          </a:xfrm>
          <a:prstGeom prst="rect">
            <a:avLst/>
          </a:prstGeom>
          <a:solidFill>
            <a:srgbClr val="CFA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257031" y="3785615"/>
            <a:ext cx="26060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00" b="0" i="0">
                <a:solidFill>
                  <a:srgbClr val="5B2785"/>
                </a:solidFill>
                <a:latin typeface="Georgia"/>
              </a:rPr>
              <a:t>Nalaz: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57030" y="4270248"/>
            <a:ext cx="2852929" cy="7848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dirty="0" err="1">
                <a:solidFill>
                  <a:srgbClr val="27212A"/>
                </a:solidFill>
                <a:latin typeface="Georgia" panose="02040502050405020303" pitchFamily="18" charset="0"/>
              </a:rPr>
              <a:t>Ušteđevina</a:t>
            </a:r>
            <a:r>
              <a:rPr sz="17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700" dirty="0" err="1">
                <a:solidFill>
                  <a:srgbClr val="27212A"/>
                </a:solidFill>
                <a:latin typeface="Georgia" panose="02040502050405020303" pitchFamily="18" charset="0"/>
              </a:rPr>
              <a:t>koncentrisana</a:t>
            </a:r>
            <a:r>
              <a:rPr sz="17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700" dirty="0" err="1">
                <a:solidFill>
                  <a:srgbClr val="27212A"/>
                </a:solidFill>
                <a:latin typeface="Georgia" panose="02040502050405020303" pitchFamily="18" charset="0"/>
              </a:rPr>
              <a:t>lako</a:t>
            </a:r>
            <a:r>
              <a:rPr sz="17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27212A"/>
                </a:solidFill>
                <a:latin typeface="Georgia" panose="02040502050405020303" pitchFamily="18" charset="0"/>
              </a:rPr>
              <a:t>dostupnim</a:t>
            </a:r>
            <a:r>
              <a:rPr sz="17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700" dirty="0" err="1">
                <a:solidFill>
                  <a:srgbClr val="27212A"/>
                </a:solidFill>
                <a:latin typeface="Georgia" panose="02040502050405020303" pitchFamily="18" charset="0"/>
              </a:rPr>
              <a:t>likvidnim</a:t>
            </a:r>
            <a:r>
              <a:rPr sz="17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27212A"/>
                </a:solidFill>
                <a:latin typeface="Georgia" panose="02040502050405020303" pitchFamily="18" charset="0"/>
              </a:rPr>
              <a:t>oblicima</a:t>
            </a:r>
            <a:r>
              <a:rPr sz="17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02 ŠTEDNJA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sr-Latn-RS" sz="2800" dirty="0">
                <a:solidFill>
                  <a:srgbClr val="5B2785"/>
                </a:solidFill>
                <a:latin typeface="Georgia"/>
              </a:rPr>
              <a:t>Gotovina</a:t>
            </a:r>
            <a:r>
              <a:rPr sz="2800" dirty="0">
                <a:solidFill>
                  <a:srgbClr val="5B2785"/>
                </a:solidFill>
                <a:latin typeface="Georgia"/>
              </a:rPr>
              <a:t> </a:t>
            </a:r>
            <a:r>
              <a:rPr sz="2800" dirty="0" err="1">
                <a:solidFill>
                  <a:srgbClr val="5B2785"/>
                </a:solidFill>
                <a:latin typeface="Georgia"/>
              </a:rPr>
              <a:t>ostaje</a:t>
            </a:r>
            <a:r>
              <a:rPr sz="2800" dirty="0">
                <a:solidFill>
                  <a:srgbClr val="5B2785"/>
                </a:solidFill>
                <a:latin typeface="Georgia"/>
              </a:rPr>
              <a:t> </a:t>
            </a:r>
            <a:r>
              <a:rPr sz="2800" dirty="0" err="1">
                <a:solidFill>
                  <a:srgbClr val="5B2785"/>
                </a:solidFill>
                <a:latin typeface="Georgia"/>
              </a:rPr>
              <a:t>važan</a:t>
            </a:r>
            <a:r>
              <a:rPr sz="2800" dirty="0">
                <a:solidFill>
                  <a:srgbClr val="5B2785"/>
                </a:solidFill>
                <a:latin typeface="Georgia"/>
              </a:rPr>
              <a:t> deo </a:t>
            </a:r>
            <a:r>
              <a:rPr sz="2800" dirty="0" err="1">
                <a:solidFill>
                  <a:srgbClr val="5B2785"/>
                </a:solidFill>
                <a:latin typeface="Georgia"/>
              </a:rPr>
              <a:t>štednje</a:t>
            </a:r>
            <a:endParaRPr sz="2800" dirty="0">
              <a:solidFill>
                <a:srgbClr val="5B2785"/>
              </a:solidFill>
              <a:latin typeface="Georgia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N=1326.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Pitanje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više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mogućih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 Za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osnovno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obrazovanje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n=51 —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rezultat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je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indikativan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1417320"/>
            <a:ext cx="2743200" cy="1783080"/>
          </a:xfrm>
          <a:prstGeom prst="roundRect">
            <a:avLst/>
          </a:prstGeom>
          <a:solidFill>
            <a:srgbClr val="5B2785"/>
          </a:solidFill>
          <a:ln w="12700">
            <a:solidFill>
              <a:srgbClr val="5B27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1832" y="1673352"/>
            <a:ext cx="2231136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500" b="1" i="0">
                <a:solidFill>
                  <a:srgbClr val="CFA446"/>
                </a:solidFill>
                <a:latin typeface="Georgia"/>
              </a:rPr>
              <a:t>35%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2295579"/>
            <a:ext cx="2231136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dirty="0" err="1">
                <a:solidFill>
                  <a:srgbClr val="CEA445"/>
                </a:solidFill>
                <a:latin typeface="Georgia" panose="02040502050405020303" pitchFamily="18" charset="0"/>
              </a:rPr>
              <a:t>svih</a:t>
            </a:r>
            <a:r>
              <a:rPr dirty="0">
                <a:solidFill>
                  <a:srgbClr val="CEA445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CEA445"/>
                </a:solidFill>
                <a:latin typeface="Georgia" panose="02040502050405020303" pitchFamily="18" charset="0"/>
              </a:rPr>
              <a:t>štediša</a:t>
            </a:r>
            <a:endParaRPr lang="en-US" dirty="0">
              <a:solidFill>
                <a:srgbClr val="CEA445"/>
              </a:solidFill>
              <a:latin typeface="Georgia" panose="02040502050405020303" pitchFamily="18" charset="0"/>
              <a:cs typeface="Arial"/>
            </a:endParaRPr>
          </a:p>
          <a:p>
            <a:r>
              <a:rPr dirty="0" err="1">
                <a:solidFill>
                  <a:srgbClr val="CEA445"/>
                </a:solidFill>
                <a:latin typeface="Georgia" panose="02040502050405020303" pitchFamily="18" charset="0"/>
              </a:rPr>
              <a:t>drži</a:t>
            </a:r>
            <a:r>
              <a:rPr dirty="0">
                <a:solidFill>
                  <a:srgbClr val="CEA445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CEA445"/>
                </a:solidFill>
                <a:latin typeface="Georgia" panose="02040502050405020303" pitchFamily="18" charset="0"/>
              </a:rPr>
              <a:t>keš</a:t>
            </a:r>
            <a:r>
              <a:rPr dirty="0">
                <a:solidFill>
                  <a:srgbClr val="CEA445"/>
                </a:solidFill>
                <a:latin typeface="Georgia" panose="02040502050405020303" pitchFamily="18" charset="0"/>
              </a:rPr>
              <a:t> u </a:t>
            </a:r>
            <a:r>
              <a:rPr dirty="0" err="1">
                <a:solidFill>
                  <a:srgbClr val="CEA445"/>
                </a:solidFill>
                <a:latin typeface="Georgia" panose="02040502050405020303" pitchFamily="18" charset="0"/>
              </a:rPr>
              <a:t>dinarima</a:t>
            </a:r>
            <a:r>
              <a:rPr dirty="0">
                <a:solidFill>
                  <a:srgbClr val="CEA445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CEA445"/>
                </a:solidFill>
                <a:latin typeface="Georgia" panose="02040502050405020303" pitchFamily="18" charset="0"/>
              </a:rPr>
              <a:t>kod</a:t>
            </a:r>
            <a:r>
              <a:rPr dirty="0">
                <a:solidFill>
                  <a:srgbClr val="CEA445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CEA445"/>
                </a:solidFill>
                <a:latin typeface="Georgia" panose="02040502050405020303" pitchFamily="18" charset="0"/>
              </a:rPr>
              <a:t>kuće</a:t>
            </a:r>
            <a:endParaRPr dirty="0">
              <a:solidFill>
                <a:srgbClr val="CEA445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611880" y="1417320"/>
            <a:ext cx="2743200" cy="1783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67912" y="1673352"/>
            <a:ext cx="2231136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500" b="1" i="0">
                <a:solidFill>
                  <a:srgbClr val="5B2785"/>
                </a:solidFill>
                <a:latin typeface="Georgia"/>
              </a:rPr>
              <a:t>51%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67912" y="2350008"/>
            <a:ext cx="2231136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među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mladima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do 29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godina</a:t>
            </a:r>
            <a:endParaRPr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85800" y="3401568"/>
            <a:ext cx="2743200" cy="1783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1832" y="3657600"/>
            <a:ext cx="2231136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500" b="1" i="0">
                <a:solidFill>
                  <a:srgbClr val="5B2785"/>
                </a:solidFill>
                <a:latin typeface="Georgia"/>
              </a:rPr>
              <a:t>57%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1832" y="4334256"/>
            <a:ext cx="2231136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dirty="0" err="1">
                <a:latin typeface="Georgia" panose="02040502050405020303" pitchFamily="18" charset="0"/>
              </a:rPr>
              <a:t>među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osobama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sa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osnovnim</a:t>
            </a:r>
            <a:endParaRPr dirty="0">
              <a:latin typeface="Georgia" panose="02040502050405020303" pitchFamily="18" charset="0"/>
            </a:endParaRPr>
          </a:p>
          <a:p>
            <a:r>
              <a:rPr dirty="0" err="1">
                <a:latin typeface="Georgia" panose="02040502050405020303" pitchFamily="18" charset="0"/>
              </a:rPr>
              <a:t>obrazovanjem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611880" y="3401568"/>
            <a:ext cx="2743200" cy="1783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67912" y="3657600"/>
            <a:ext cx="2231136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500" b="1" i="0">
                <a:solidFill>
                  <a:srgbClr val="5B2785"/>
                </a:solidFill>
                <a:latin typeface="Georgia"/>
              </a:rPr>
              <a:t>43%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67912" y="4334256"/>
            <a:ext cx="2231136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dirty="0" err="1">
                <a:latin typeface="Georgia" panose="02040502050405020303" pitchFamily="18" charset="0"/>
              </a:rPr>
              <a:t>među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domaćinstvima</a:t>
            </a:r>
            <a:endParaRPr dirty="0">
              <a:latin typeface="Georgia" panose="02040502050405020303" pitchFamily="18" charset="0"/>
            </a:endParaRPr>
          </a:p>
          <a:p>
            <a:r>
              <a:rPr dirty="0" err="1">
                <a:latin typeface="Georgia" panose="02040502050405020303" pitchFamily="18" charset="0"/>
              </a:rPr>
              <a:t>sa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niskim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prihodima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583680" y="1417320"/>
            <a:ext cx="4709160" cy="3767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31152" y="2057400"/>
            <a:ext cx="3977639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Među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visokoobrazovanim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ispitanicima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domaćinstvima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sa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visokim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prihodima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udeo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oko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28–29%.</a:t>
            </a:r>
            <a:endParaRPr lang="en-US" dirty="0">
              <a:solidFill>
                <a:srgbClr val="27212A"/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31152" y="3520440"/>
            <a:ext cx="3977639" cy="25400"/>
          </a:xfrm>
          <a:prstGeom prst="rect">
            <a:avLst/>
          </a:prstGeom>
          <a:solidFill>
            <a:srgbClr val="CFA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31152" y="3794760"/>
            <a:ext cx="3977639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Nalaz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: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keš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dinarima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je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tipičniji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za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grupe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sa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nižim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prihodima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i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obrazovanjem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02 ŠTEDNJA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14014" y="704088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sz="2600">
                <a:solidFill>
                  <a:srgbClr val="5B2785"/>
                </a:solidFill>
                <a:latin typeface="Georgia"/>
              </a:rPr>
              <a:t>Na višim nivoima prihoda i obrazovanja češće se koriste bankarski štedni proizvodi</a:t>
            </a:r>
            <a:endParaRPr sz="2600" dirty="0">
              <a:solidFill>
                <a:srgbClr val="5B2785"/>
              </a:solidFill>
              <a:latin typeface="Georgia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N=1326.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Pitanje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više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mogućih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1463040"/>
            <a:ext cx="5303520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0080" y="1463040"/>
            <a:ext cx="5303520" cy="731520"/>
          </a:xfrm>
          <a:prstGeom prst="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6112" y="1563624"/>
            <a:ext cx="4791456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00" b="0" i="0">
                <a:solidFill>
                  <a:srgbClr val="FFFFFF"/>
                </a:solidFill>
                <a:latin typeface="Georgia"/>
              </a:rPr>
              <a:t>Među visokoobrazovanim ispitanicima: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91840" y="2423160"/>
            <a:ext cx="12700" cy="868680"/>
          </a:xfrm>
          <a:prstGeom prst="rect">
            <a:avLst/>
          </a:prstGeom>
          <a:solidFill>
            <a:srgbClr val="DE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5840" y="2423160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300" b="1" i="0">
                <a:solidFill>
                  <a:srgbClr val="5B2785"/>
                </a:solidFill>
                <a:latin typeface="Georgia"/>
              </a:rPr>
              <a:t>21%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" y="3010382"/>
            <a:ext cx="2011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račun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11880" y="2423160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300" b="1" i="0">
                <a:solidFill>
                  <a:srgbClr val="5B2785"/>
                </a:solidFill>
                <a:latin typeface="Georgia"/>
              </a:rPr>
              <a:t>17%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11880" y="3010382"/>
            <a:ext cx="2011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bankarski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depozit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172200" y="1463040"/>
            <a:ext cx="5303520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172200" y="1463040"/>
            <a:ext cx="5303520" cy="731520"/>
          </a:xfrm>
          <a:prstGeom prst="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28232" y="1563624"/>
            <a:ext cx="4791456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00" b="0" i="0">
                <a:solidFill>
                  <a:srgbClr val="FFFFFF"/>
                </a:solidFill>
                <a:latin typeface="Georgia"/>
              </a:rPr>
              <a:t>Među domaćinstvima sa visokim prihodima: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823960" y="2423160"/>
            <a:ext cx="12700" cy="868680"/>
          </a:xfrm>
          <a:prstGeom prst="rect">
            <a:avLst/>
          </a:prstGeom>
          <a:solidFill>
            <a:srgbClr val="DE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37960" y="2423160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300" b="1" i="0">
                <a:solidFill>
                  <a:srgbClr val="5B2785"/>
                </a:solidFill>
                <a:latin typeface="Georgia"/>
              </a:rPr>
              <a:t>24%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37960" y="3010382"/>
            <a:ext cx="2011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račun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144000" y="2423160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300" b="1" i="0">
                <a:solidFill>
                  <a:srgbClr val="5B2785"/>
                </a:solidFill>
                <a:latin typeface="Georgia"/>
              </a:rPr>
              <a:t>15%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0" y="3010382"/>
            <a:ext cx="2011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bankarski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depozit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40080" y="3767328"/>
            <a:ext cx="108356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60120" y="3994589"/>
            <a:ext cx="1014984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Dobrovoljni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penzijski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fondovi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ostaju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ograničeno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korišćeni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—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ukupno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6%.</a:t>
            </a:r>
            <a:endParaRPr sz="15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40080" y="4663440"/>
            <a:ext cx="10835640" cy="1097280"/>
          </a:xfrm>
          <a:prstGeom prst="roundRect">
            <a:avLst/>
          </a:prstGeom>
          <a:solidFill>
            <a:srgbClr val="F1ECF5"/>
          </a:solidFill>
          <a:ln w="1270">
            <a:solidFill>
              <a:srgbClr val="F1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96112" y="4820447"/>
            <a:ext cx="22860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 i="0">
                <a:solidFill>
                  <a:srgbClr val="5B2785"/>
                </a:solidFill>
                <a:latin typeface="Georgia"/>
              </a:rPr>
              <a:t>Ključni nalazi: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4400" y="5166360"/>
            <a:ext cx="987552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•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Keš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češći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među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grupama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nižim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prihodima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nižim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obrazovanjem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    </a:t>
            </a:r>
            <a:endParaRPr lang="bg-BG" sz="1600" dirty="0">
              <a:solidFill>
                <a:srgbClr val="27212A"/>
              </a:solidFill>
              <a:latin typeface="Georgia" panose="02040502050405020303" pitchFamily="18" charset="0"/>
              <a:cs typeface="Arial"/>
            </a:endParaRPr>
          </a:p>
          <a:p>
            <a:pPr algn="l"/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•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Viši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socioekonomski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status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povezan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češćom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upotrebom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bankarskih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štednih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proizvoda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02 ŠTEDNJA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Štednja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je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navika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—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ali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nije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za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svakoga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održiva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navika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49808" y="1481328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14400" y="1645920"/>
            <a:ext cx="2916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46.7%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2322576"/>
            <a:ext cx="29169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redovno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izdvajaju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novac</a:t>
            </a:r>
            <a:r>
              <a:rPr lang="sr-Latn-RS" sz="1400" dirty="0">
                <a:solidFill>
                  <a:srgbClr val="27212A"/>
                </a:solidFill>
                <a:latin typeface="Georgia" panose="02040502050405020303" pitchFamily="18" charset="0"/>
              </a:rPr>
              <a:t> za štednju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62272" y="1481328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26864" y="1645920"/>
            <a:ext cx="2916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bg-BG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39.7%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626863" y="2322576"/>
            <a:ext cx="300699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samo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kada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imaju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dodatni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174736" y="1481328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5B2785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339328" y="1645920"/>
            <a:ext cx="2916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2900" b="1" dirty="0">
                <a:solidFill>
                  <a:srgbClr val="CFA446"/>
                </a:solidFill>
                <a:latin typeface="Georgia"/>
              </a:rPr>
              <a:t>13.6%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339328" y="2322576"/>
            <a:ext cx="29169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kombinuju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redovnu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štednju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i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dodatni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prihod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466450" y="3401568"/>
            <a:ext cx="4954406" cy="2011680"/>
          </a:xfrm>
          <a:prstGeom prst="roundRect">
            <a:avLst>
              <a:gd name="adj" fmla="val 4046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616037" y="3408828"/>
            <a:ext cx="4710446" cy="15952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700" dirty="0">
                <a:latin typeface="+mj-lt"/>
              </a:rPr>
              <a:t>41% </a:t>
            </a:r>
            <a:r>
              <a:rPr sz="1700" dirty="0" err="1">
                <a:latin typeface="+mj-lt"/>
              </a:rPr>
              <a:t>štediša</a:t>
            </a:r>
            <a:r>
              <a:rPr sz="1700" dirty="0">
                <a:latin typeface="+mj-lt"/>
              </a:rPr>
              <a:t> </a:t>
            </a:r>
            <a:r>
              <a:rPr sz="1700" dirty="0" err="1">
                <a:latin typeface="+mj-lt"/>
              </a:rPr>
              <a:t>izdvaja</a:t>
            </a:r>
            <a:r>
              <a:rPr sz="1700" dirty="0">
                <a:latin typeface="+mj-lt"/>
              </a:rPr>
              <a:t> </a:t>
            </a:r>
            <a:r>
              <a:rPr sz="1700" dirty="0" err="1">
                <a:latin typeface="+mj-lt"/>
              </a:rPr>
              <a:t>između</a:t>
            </a:r>
            <a:r>
              <a:rPr sz="1700" dirty="0">
                <a:latin typeface="+mj-lt"/>
              </a:rPr>
              <a:t> 5% i 10% </a:t>
            </a:r>
            <a:r>
              <a:rPr sz="1700" dirty="0" err="1">
                <a:latin typeface="+mj-lt"/>
              </a:rPr>
              <a:t>svog</a:t>
            </a:r>
            <a:r>
              <a:rPr sz="1700" dirty="0">
                <a:latin typeface="+mj-lt"/>
              </a:rPr>
              <a:t> </a:t>
            </a:r>
            <a:r>
              <a:rPr sz="1700" dirty="0" err="1">
                <a:latin typeface="+mj-lt"/>
              </a:rPr>
              <a:t>prihoda</a:t>
            </a:r>
            <a:r>
              <a:rPr sz="1700" dirty="0">
                <a:latin typeface="+mj-lt"/>
              </a:rPr>
              <a:t>. </a:t>
            </a:r>
          </a:p>
          <a:p>
            <a:r>
              <a:rPr sz="1700" dirty="0" err="1">
                <a:latin typeface="+mj-lt"/>
              </a:rPr>
              <a:t>Sledeća</a:t>
            </a:r>
            <a:r>
              <a:rPr sz="1700" dirty="0">
                <a:latin typeface="+mj-lt"/>
              </a:rPr>
              <a:t> </a:t>
            </a:r>
            <a:r>
              <a:rPr sz="1700" dirty="0" err="1">
                <a:latin typeface="+mj-lt"/>
              </a:rPr>
              <a:t>najveća</a:t>
            </a:r>
            <a:r>
              <a:rPr sz="1700" dirty="0">
                <a:latin typeface="+mj-lt"/>
              </a:rPr>
              <a:t> </a:t>
            </a:r>
            <a:r>
              <a:rPr sz="1700" dirty="0" err="1">
                <a:latin typeface="+mj-lt"/>
              </a:rPr>
              <a:t>grupa</a:t>
            </a:r>
            <a:r>
              <a:rPr sz="1700" dirty="0">
                <a:latin typeface="+mj-lt"/>
              </a:rPr>
              <a:t> je 23%, koji </a:t>
            </a:r>
            <a:r>
              <a:rPr sz="1700" dirty="0" err="1">
                <a:latin typeface="+mj-lt"/>
              </a:rPr>
              <a:t>izdvajaju</a:t>
            </a:r>
            <a:r>
              <a:rPr sz="1700" dirty="0">
                <a:latin typeface="+mj-lt"/>
              </a:rPr>
              <a:t> 11–20%. </a:t>
            </a:r>
          </a:p>
        </p:txBody>
      </p:sp>
      <p:sp>
        <p:nvSpPr>
          <p:cNvPr id="30" name="Text 28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N=1326. Svi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podaci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ovom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slajdu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potiču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iz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pitanja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jednim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odgovorom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14</a:t>
            </a:r>
          </a:p>
        </p:txBody>
      </p:sp>
      <p:sp>
        <p:nvSpPr>
          <p:cNvPr id="32" name="Shape 24">
            <a:extLst>
              <a:ext uri="{FF2B5EF4-FFF2-40B4-BE49-F238E27FC236}">
                <a16:creationId xmlns:a16="http://schemas.microsoft.com/office/drawing/2014/main" id="{FAE3C5F5-B061-8C73-FF6C-32D5509B4CAC}"/>
              </a:ext>
            </a:extLst>
          </p:cNvPr>
          <p:cNvSpPr/>
          <p:nvPr/>
        </p:nvSpPr>
        <p:spPr>
          <a:xfrm>
            <a:off x="771145" y="3364992"/>
            <a:ext cx="4954406" cy="2011680"/>
          </a:xfrm>
          <a:prstGeom prst="roundRect">
            <a:avLst>
              <a:gd name="adj" fmla="val 4046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3" name="Text 26">
            <a:extLst>
              <a:ext uri="{FF2B5EF4-FFF2-40B4-BE49-F238E27FC236}">
                <a16:creationId xmlns:a16="http://schemas.microsoft.com/office/drawing/2014/main" id="{650A7DF9-6092-C93D-635F-39D470595354}"/>
              </a:ext>
            </a:extLst>
          </p:cNvPr>
          <p:cNvSpPr/>
          <p:nvPr/>
        </p:nvSpPr>
        <p:spPr>
          <a:xfrm>
            <a:off x="952447" y="3591742"/>
            <a:ext cx="4663482" cy="155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sz="1600" dirty="0" err="1">
                <a:latin typeface="Georgia"/>
              </a:rPr>
              <a:t>Redovnost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štednje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raste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sa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prihodima</a:t>
            </a:r>
            <a:r>
              <a:rPr sz="1600" dirty="0">
                <a:latin typeface="Georgia"/>
              </a:rPr>
              <a:t>: 43% </a:t>
            </a:r>
            <a:r>
              <a:rPr sz="1600" dirty="0" err="1">
                <a:latin typeface="Georgia"/>
              </a:rPr>
              <a:t>štediša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sa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niskim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prihodima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naspram</a:t>
            </a:r>
            <a:r>
              <a:rPr sz="1600" dirty="0">
                <a:latin typeface="Georgia"/>
              </a:rPr>
              <a:t> 62% </a:t>
            </a:r>
            <a:r>
              <a:rPr sz="1600" dirty="0" err="1">
                <a:latin typeface="Georgia"/>
              </a:rPr>
              <a:t>štediša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sa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visokim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prihodima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izdvaja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novac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svakog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ili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skoro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svakog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meseca</a:t>
            </a:r>
            <a:r>
              <a:rPr sz="1600" dirty="0">
                <a:latin typeface="Georgia"/>
              </a:rPr>
              <a:t>.</a:t>
            </a:r>
            <a:endParaRPr lang="sr-Latn-RS" sz="1600" dirty="0">
              <a:latin typeface="Georgia"/>
            </a:endParaRPr>
          </a:p>
          <a:p>
            <a:pPr marL="0" indent="0">
              <a:buNone/>
            </a:pPr>
            <a:endParaRPr lang="bg-BG" sz="1200" dirty="0">
              <a:latin typeface="Georgia" panose="02040502050405020303" pitchFamily="18" charset="0"/>
            </a:endParaRPr>
          </a:p>
          <a:p>
            <a:r>
              <a:rPr sz="1600" dirty="0" err="1">
                <a:latin typeface="Georgia"/>
              </a:rPr>
              <a:t>Zadovoljstvo</a:t>
            </a:r>
            <a:r>
              <a:rPr sz="1600" dirty="0">
                <a:latin typeface="Georgia"/>
              </a:rPr>
              <a:t> je </a:t>
            </a:r>
            <a:r>
              <a:rPr sz="1600" dirty="0" err="1">
                <a:latin typeface="Georgia"/>
              </a:rPr>
              <a:t>ograničeno</a:t>
            </a:r>
            <a:r>
              <a:rPr sz="1600" dirty="0">
                <a:latin typeface="Georgia"/>
              </a:rPr>
              <a:t>: 33% </a:t>
            </a:r>
            <a:r>
              <a:rPr sz="1600" dirty="0" err="1">
                <a:latin typeface="Georgia"/>
              </a:rPr>
              <a:t>nije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zadovoljno</a:t>
            </a:r>
            <a:r>
              <a:rPr sz="1600" dirty="0">
                <a:latin typeface="Georgia"/>
              </a:rPr>
              <a:t> </a:t>
            </a:r>
            <a:r>
              <a:rPr sz="1600" dirty="0" err="1">
                <a:latin typeface="Georgia"/>
              </a:rPr>
              <a:t>iznosom</a:t>
            </a:r>
            <a:r>
              <a:rPr sz="1600" dirty="0">
                <a:latin typeface="Georgia"/>
              </a:rPr>
              <a:t> koji </a:t>
            </a:r>
            <a:r>
              <a:rPr sz="1600" dirty="0" err="1">
                <a:latin typeface="Georgia"/>
              </a:rPr>
              <a:t>štedi</a:t>
            </a:r>
            <a:r>
              <a:rPr sz="1600" dirty="0">
                <a:latin typeface="Georgia"/>
              </a:rPr>
              <a:t>, 23% je </a:t>
            </a:r>
            <a:r>
              <a:rPr sz="1600" dirty="0" err="1">
                <a:latin typeface="Georgia"/>
              </a:rPr>
              <a:t>zadovoljno</a:t>
            </a:r>
            <a:r>
              <a:rPr sz="1600" dirty="0">
                <a:latin typeface="Georgia"/>
              </a:rPr>
              <a:t>, a 44% je </a:t>
            </a:r>
            <a:r>
              <a:rPr sz="1600" dirty="0" err="1">
                <a:latin typeface="Georgia"/>
              </a:rPr>
              <a:t>neutralno</a:t>
            </a:r>
            <a:r>
              <a:rPr sz="1600" dirty="0">
                <a:latin typeface="Georgia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5B27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86384" y="114300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5600" b="1" dirty="0">
                <a:solidFill>
                  <a:srgbClr val="CFA446"/>
                </a:solidFill>
                <a:latin typeface="Georgia"/>
              </a:rPr>
              <a:t>03</a:t>
            </a:r>
            <a:endParaRPr lang="en-US" sz="5600" dirty="0">
              <a:latin typeface="Georgia" panose="020405020504050203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04672" y="2304288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400" dirty="0" err="1">
                <a:solidFill>
                  <a:srgbClr val="FFFFFF"/>
                </a:solidFill>
                <a:latin typeface="Georgia"/>
              </a:rPr>
              <a:t>Inflacija</a:t>
            </a:r>
            <a:r>
              <a:rPr sz="3400" dirty="0">
                <a:solidFill>
                  <a:srgbClr val="FFFFFF"/>
                </a:solidFill>
                <a:latin typeface="Georgia"/>
              </a:rPr>
              <a:t> </a:t>
            </a:r>
            <a:r>
              <a:rPr sz="3400" dirty="0" err="1">
                <a:solidFill>
                  <a:srgbClr val="FFFFFF"/>
                </a:solidFill>
                <a:latin typeface="Georgia"/>
              </a:rPr>
              <a:t>i</a:t>
            </a:r>
            <a:r>
              <a:rPr sz="3400" dirty="0">
                <a:solidFill>
                  <a:srgbClr val="FFFFFF"/>
                </a:solidFill>
                <a:latin typeface="Georgia"/>
              </a:rPr>
              <a:t> </a:t>
            </a:r>
            <a:r>
              <a:rPr sz="3400" dirty="0" err="1">
                <a:solidFill>
                  <a:srgbClr val="FFFFFF"/>
                </a:solidFill>
                <a:latin typeface="Georgia"/>
              </a:rPr>
              <a:t>finansijska</a:t>
            </a:r>
            <a:r>
              <a:rPr sz="3400" dirty="0">
                <a:solidFill>
                  <a:srgbClr val="FFFFFF"/>
                </a:solidFill>
                <a:latin typeface="Georgia"/>
              </a:rPr>
              <a:t> </a:t>
            </a:r>
            <a:r>
              <a:rPr sz="3400" dirty="0" err="1">
                <a:solidFill>
                  <a:srgbClr val="FFFFFF"/>
                </a:solidFill>
                <a:latin typeface="Georgia"/>
              </a:rPr>
              <a:t>otpornost</a:t>
            </a:r>
            <a:endParaRPr lang="en-US" sz="3400" dirty="0">
              <a:latin typeface="Georgia" panose="020405020504050203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324612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Zabrinutost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,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stvarno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ponašanje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i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sposobnost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da se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izdrži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finansijski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šok</a:t>
            </a:r>
            <a:r>
              <a:rPr sz="1500" dirty="0">
                <a:solidFill>
                  <a:srgbClr val="DCCFE4"/>
                </a:solidFill>
                <a:latin typeface="Georgia" panose="02040502050405020303" pitchFamily="18" charset="0"/>
              </a:rPr>
              <a:t>.</a:t>
            </a:r>
            <a:endParaRPr lang="en-US" sz="1500" dirty="0">
              <a:latin typeface="Georgia" panose="02040502050405020303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22960" y="4206240"/>
            <a:ext cx="2926080" cy="0"/>
          </a:xfrm>
          <a:prstGeom prst="line">
            <a:avLst/>
          </a:prstGeom>
          <a:noFill/>
          <a:ln w="3175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03 INFLACIJA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Inflacija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je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realan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rizik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u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očima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domaćinstava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68680" y="1508760"/>
            <a:ext cx="4983480" cy="1874520"/>
          </a:xfrm>
          <a:prstGeom prst="roundRect">
            <a:avLst>
              <a:gd name="adj" fmla="val 3902"/>
            </a:avLst>
          </a:prstGeom>
          <a:solidFill>
            <a:srgbClr val="5B2785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33272" y="1673352"/>
            <a:ext cx="46542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33272" y="2350008"/>
            <a:ext cx="4654296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zabrinuto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je da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će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inflacija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smanjiti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njihovu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kupovnu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moć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09360" y="1508760"/>
            <a:ext cx="498348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73952" y="1673352"/>
            <a:ext cx="46542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73952" y="2350008"/>
            <a:ext cx="4654296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zabrinuto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je da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će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se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vrednost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njihove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u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šte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đevine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investicija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smanjiti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68680" y="3904488"/>
            <a:ext cx="10424160" cy="1298448"/>
          </a:xfrm>
          <a:prstGeom prst="roundRect">
            <a:avLst>
              <a:gd name="adj" fmla="val 5634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368083" y="4114097"/>
            <a:ext cx="250053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2400" b="1" dirty="0">
                <a:solidFill>
                  <a:srgbClr val="5B2785"/>
                </a:solidFill>
                <a:latin typeface="+mj-lt"/>
              </a:rPr>
              <a:t>Ko je </a:t>
            </a:r>
            <a:r>
              <a:rPr sz="2400" b="1" dirty="0" err="1">
                <a:solidFill>
                  <a:srgbClr val="5B2785"/>
                </a:solidFill>
                <a:latin typeface="+mj-lt"/>
              </a:rPr>
              <a:t>zabrinutiji</a:t>
            </a:r>
            <a:r>
              <a:rPr sz="2400" b="1" dirty="0">
                <a:solidFill>
                  <a:srgbClr val="5B2785"/>
                </a:solidFill>
                <a:latin typeface="+mj-lt"/>
              </a:rPr>
              <a:t>?</a:t>
            </a:r>
            <a:endParaRPr lang="en-US" sz="2400" dirty="0">
              <a:latin typeface="+mj-lt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897315" y="3904488"/>
            <a:ext cx="4777037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000" b="1" dirty="0" err="1">
                <a:solidFill>
                  <a:srgbClr val="27212A"/>
                </a:solidFill>
                <a:latin typeface="+mj-lt"/>
              </a:rPr>
              <a:t>Žene</a:t>
            </a:r>
            <a:r>
              <a:rPr sz="2000" b="1" dirty="0">
                <a:solidFill>
                  <a:srgbClr val="27212A"/>
                </a:solidFill>
                <a:latin typeface="+mj-lt"/>
              </a:rPr>
              <a:t>  </a:t>
            </a:r>
            <a:endParaRPr lang="bg-BG" sz="2000" dirty="0">
              <a:solidFill>
                <a:srgbClr val="27212A"/>
              </a:solidFill>
              <a:latin typeface="+mj-lt"/>
              <a:ea typeface="Arial" pitchFamily="34" charset="-122"/>
              <a:cs typeface="Arial" pitchFamily="34" charset="-120"/>
            </a:endParaRPr>
          </a:p>
          <a:p>
            <a:r>
              <a:rPr sz="2000" b="1" dirty="0" err="1">
                <a:solidFill>
                  <a:srgbClr val="27212A"/>
                </a:solidFill>
                <a:latin typeface="+mj-lt"/>
              </a:rPr>
              <a:t>Osobe</a:t>
            </a:r>
            <a:r>
              <a:rPr sz="2000" b="1" dirty="0">
                <a:solidFill>
                  <a:srgbClr val="27212A"/>
                </a:solidFill>
                <a:latin typeface="+mj-lt"/>
              </a:rPr>
              <a:t> od 70+ </a:t>
            </a:r>
            <a:r>
              <a:rPr sz="2000" b="1" dirty="0" err="1">
                <a:solidFill>
                  <a:srgbClr val="27212A"/>
                </a:solidFill>
                <a:latin typeface="+mj-lt"/>
              </a:rPr>
              <a:t>godina</a:t>
            </a:r>
            <a:r>
              <a:rPr sz="2000" b="1" dirty="0">
                <a:solidFill>
                  <a:srgbClr val="27212A"/>
                </a:solidFill>
                <a:latin typeface="+mj-lt"/>
              </a:rPr>
              <a:t> </a:t>
            </a:r>
          </a:p>
          <a:p>
            <a:r>
              <a:rPr sz="2000" b="1" dirty="0" err="1">
                <a:solidFill>
                  <a:srgbClr val="27212A"/>
                </a:solidFill>
                <a:latin typeface="+mj-lt"/>
              </a:rPr>
              <a:t>Niže</a:t>
            </a:r>
            <a:r>
              <a:rPr sz="2000" b="1" dirty="0">
                <a:solidFill>
                  <a:srgbClr val="27212A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27212A"/>
                </a:solidFill>
                <a:latin typeface="+mj-lt"/>
              </a:rPr>
              <a:t>obrazovanje</a:t>
            </a:r>
            <a:r>
              <a:rPr sz="2000" b="1" dirty="0">
                <a:solidFill>
                  <a:srgbClr val="27212A"/>
                </a:solidFill>
                <a:latin typeface="+mj-lt"/>
              </a:rPr>
              <a:t> i </a:t>
            </a:r>
            <a:r>
              <a:rPr sz="2000" b="1" dirty="0" err="1">
                <a:solidFill>
                  <a:srgbClr val="27212A"/>
                </a:solidFill>
                <a:latin typeface="+mj-lt"/>
              </a:rPr>
              <a:t>prihodi</a:t>
            </a:r>
            <a:endParaRPr sz="2000" b="1" dirty="0">
              <a:solidFill>
                <a:srgbClr val="27212A"/>
              </a:solidFill>
              <a:latin typeface="+mj-lt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60120" y="5532120"/>
            <a:ext cx="10149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800" dirty="0" err="1">
                <a:solidFill>
                  <a:srgbClr val="5B2785"/>
                </a:solidFill>
                <a:latin typeface="Georgia"/>
              </a:rPr>
              <a:t>Inflacija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se ne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doživljava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kao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apstraktna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makroekonom</a:t>
            </a:r>
            <a:r>
              <a:rPr lang="sr-Latn-RS" sz="1800" dirty="0">
                <a:solidFill>
                  <a:srgbClr val="5B2785"/>
                </a:solidFill>
                <a:latin typeface="Georgia"/>
              </a:rPr>
              <a:t>ska tema</a:t>
            </a:r>
            <a:r>
              <a:rPr sz="1800" dirty="0">
                <a:solidFill>
                  <a:srgbClr val="5B2785"/>
                </a:solidFill>
                <a:latin typeface="Georgia"/>
              </a:rPr>
              <a:t>,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već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kao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rizik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za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lični</a:t>
            </a:r>
            <a:r>
              <a:rPr sz="1800" dirty="0">
                <a:solidFill>
                  <a:srgbClr val="5B2785"/>
                </a:solidFill>
                <a:latin typeface="Georgia"/>
              </a:rPr>
              <a:t> </a:t>
            </a:r>
            <a:r>
              <a:rPr sz="1800" dirty="0" err="1">
                <a:solidFill>
                  <a:srgbClr val="5B2785"/>
                </a:solidFill>
                <a:latin typeface="Georgia"/>
              </a:rPr>
              <a:t>budžet</a:t>
            </a:r>
            <a:r>
              <a:rPr sz="1800" dirty="0">
                <a:solidFill>
                  <a:srgbClr val="5B2785"/>
                </a:solidFill>
                <a:latin typeface="Georgia"/>
              </a:rPr>
              <a:t>.</a:t>
            </a:r>
            <a:endParaRPr lang="en-US" sz="1800" dirty="0">
              <a:latin typeface="Georgia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osobe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sadašnjim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prethodnim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ili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planiranim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iskustvom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u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štednji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/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investiranju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N=1818.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03 INFLACIJA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Šta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ljudi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misle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da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štiti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lang="sr-Latn-RS" sz="2600" dirty="0">
                <a:solidFill>
                  <a:srgbClr val="5B2785"/>
                </a:solidFill>
                <a:latin typeface="Georgia"/>
              </a:rPr>
              <a:t>novac </a:t>
            </a:r>
            <a:r>
              <a:rPr sz="2600" dirty="0">
                <a:solidFill>
                  <a:srgbClr val="5B2785"/>
                </a:solidFill>
                <a:latin typeface="Georgia"/>
              </a:rPr>
              <a:t>od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inflacije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?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1380744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Nekretnine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904488" y="1408176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904488" y="1408176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177272" y="136702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45%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49808" y="1911096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Keš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stranoj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valuti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904488" y="1938528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904488" y="1938528"/>
            <a:ext cx="5097475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177272" y="189738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37%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49808" y="2441448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zlato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904488" y="2468880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904488" y="2468880"/>
            <a:ext cx="3995318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highlight>
                <a:srgbClr val="FF00FF"/>
              </a:highlight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177272" y="2427732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29%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49808" y="2971800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Keš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dinarima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904488" y="2999232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904488" y="2999232"/>
            <a:ext cx="1791005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177272" y="2958084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13%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49808" y="3502152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račun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904488" y="3529584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904488" y="3529584"/>
            <a:ext cx="1653235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0177272" y="348843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12%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49808" y="4032504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fondovi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904488" y="4059936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904488" y="4059936"/>
            <a:ext cx="1653235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0177272" y="401878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12%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49808" y="4562856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Bankarski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depozit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3904488" y="4590288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904488" y="4590288"/>
            <a:ext cx="1515466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0177272" y="454914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11%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49808" y="5093208"/>
            <a:ext cx="3044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Akcije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904488" y="5120640"/>
            <a:ext cx="61996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904488" y="5120640"/>
            <a:ext cx="1377696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0177272" y="5079492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10%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96112" y="5724144"/>
            <a:ext cx="10241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sz="1750" dirty="0">
                <a:solidFill>
                  <a:srgbClr val="5B2785"/>
                </a:solidFill>
                <a:latin typeface="Georgia"/>
              </a:rPr>
              <a:t>Top 3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su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poznati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,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konzervativni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izbori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kroz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koje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se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traže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stabilnost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i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zaštita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: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nekretnine</a:t>
            </a:r>
            <a:r>
              <a:rPr sz="1750" dirty="0">
                <a:solidFill>
                  <a:srgbClr val="5B2785"/>
                </a:solidFill>
                <a:latin typeface="Georgia"/>
              </a:rPr>
              <a:t>,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strana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valuta i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zlato</a:t>
            </a:r>
            <a:r>
              <a:rPr sz="1750" dirty="0">
                <a:solidFill>
                  <a:srgbClr val="5B2785"/>
                </a:solidFill>
                <a:latin typeface="Georgia"/>
              </a:rPr>
              <a:t>.</a:t>
            </a:r>
            <a:endParaRPr lang="en-US" sz="1750" dirty="0">
              <a:latin typeface="Georgia" panose="02040502050405020303" pitchFamily="18" charset="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N=1818. Do 3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17</a:t>
            </a:r>
          </a:p>
        </p:txBody>
      </p:sp>
      <p:sp>
        <p:nvSpPr>
          <p:cNvPr id="43" name="Shape 12">
            <a:extLst>
              <a:ext uri="{FF2B5EF4-FFF2-40B4-BE49-F238E27FC236}">
                <a16:creationId xmlns:a16="http://schemas.microsoft.com/office/drawing/2014/main" id="{77FD2AB7-076B-5420-5AF7-36C20E2ED7C5}"/>
              </a:ext>
            </a:extLst>
          </p:cNvPr>
          <p:cNvSpPr/>
          <p:nvPr/>
        </p:nvSpPr>
        <p:spPr>
          <a:xfrm>
            <a:off x="3904488" y="2468880"/>
            <a:ext cx="3995318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03 INFLACIJA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>
                <a:solidFill>
                  <a:srgbClr val="5B2785"/>
                </a:solidFill>
                <a:latin typeface="Georgia"/>
              </a:rPr>
              <a:t>Strana valuta je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popularna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,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ali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n</a:t>
            </a:r>
            <a:r>
              <a:rPr lang="sr-Latn-RS" sz="2600" dirty="0">
                <a:solidFill>
                  <a:srgbClr val="5B2785"/>
                </a:solidFill>
                <a:latin typeface="Georgia"/>
              </a:rPr>
              <a:t>ije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potpuna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zaštita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od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inflacije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46291" y="1461632"/>
            <a:ext cx="4251960" cy="1536192"/>
          </a:xfrm>
          <a:prstGeom prst="roundRect">
            <a:avLst>
              <a:gd name="adj" fmla="val 4762"/>
            </a:avLst>
          </a:prstGeom>
          <a:solidFill>
            <a:srgbClr val="5B2785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39722" y="1628336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0883" y="2236761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štediša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(N=1326)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drži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keš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u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stranoj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valuti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kod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kuće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04088" y="3383280"/>
            <a:ext cx="4251960" cy="2463253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33272" y="3511296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33272" y="4111988"/>
            <a:ext cx="3735676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ispitanika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sa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sadašnjim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prethodnim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ili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planiranim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iskustvom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štednji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ili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investiranju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lang="sr-Latn-RS" dirty="0">
                <a:solidFill>
                  <a:srgbClr val="27212A"/>
                </a:solidFill>
                <a:latin typeface="Georgia" panose="02040502050405020303" pitchFamily="18" charset="0"/>
              </a:rPr>
              <a:t>smatra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da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strana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valuta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štiti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od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inflacije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884219" y="2301475"/>
            <a:ext cx="5481304" cy="2444964"/>
          </a:xfrm>
          <a:prstGeom prst="roundRect">
            <a:avLst>
              <a:gd name="adj" fmla="val 3302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050983" y="2371811"/>
            <a:ext cx="5199226" cy="23746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dirty="0" err="1">
                <a:latin typeface="Georgia" panose="02040502050405020303" pitchFamily="18" charset="0"/>
              </a:rPr>
              <a:t>štediša</a:t>
            </a:r>
            <a:r>
              <a:rPr dirty="0">
                <a:latin typeface="Georgia" panose="02040502050405020303" pitchFamily="18" charset="0"/>
              </a:rPr>
              <a:t> koji </a:t>
            </a:r>
            <a:r>
              <a:rPr dirty="0" err="1">
                <a:latin typeface="Georgia" panose="02040502050405020303" pitchFamily="18" charset="0"/>
              </a:rPr>
              <a:t>planiraju</a:t>
            </a:r>
            <a:r>
              <a:rPr dirty="0">
                <a:latin typeface="Georgia" panose="02040502050405020303" pitchFamily="18" charset="0"/>
              </a:rPr>
              <a:t> da </a:t>
            </a:r>
            <a:r>
              <a:rPr dirty="0" err="1">
                <a:latin typeface="Georgia" panose="02040502050405020303" pitchFamily="18" charset="0"/>
              </a:rPr>
              <a:t>nastave</a:t>
            </a:r>
            <a:r>
              <a:rPr dirty="0">
                <a:latin typeface="Georgia" panose="02040502050405020303" pitchFamily="18" charset="0"/>
              </a:rPr>
              <a:t> da </a:t>
            </a:r>
            <a:r>
              <a:rPr dirty="0" err="1">
                <a:latin typeface="Georgia" panose="02040502050405020303" pitchFamily="18" charset="0"/>
              </a:rPr>
              <a:t>štede</a:t>
            </a:r>
            <a:r>
              <a:rPr dirty="0">
                <a:latin typeface="Georgia" panose="02040502050405020303" pitchFamily="18" charset="0"/>
              </a:rPr>
              <a:t> u </a:t>
            </a:r>
            <a:r>
              <a:rPr dirty="0" err="1">
                <a:latin typeface="Georgia" panose="02040502050405020303" pitchFamily="18" charset="0"/>
              </a:rPr>
              <a:t>narednih</a:t>
            </a:r>
            <a:r>
              <a:rPr dirty="0">
                <a:latin typeface="Georgia" panose="02040502050405020303" pitchFamily="18" charset="0"/>
              </a:rPr>
              <a:t> 12 </a:t>
            </a:r>
            <a:r>
              <a:rPr dirty="0" err="1">
                <a:latin typeface="Georgia" panose="02040502050405020303" pitchFamily="18" charset="0"/>
              </a:rPr>
              <a:t>meseci</a:t>
            </a:r>
            <a:r>
              <a:rPr dirty="0">
                <a:latin typeface="Georgia" panose="02040502050405020303" pitchFamily="18" charset="0"/>
              </a:rPr>
              <a:t> (N=1193) </a:t>
            </a:r>
            <a:r>
              <a:rPr dirty="0" err="1">
                <a:latin typeface="Georgia" panose="02040502050405020303" pitchFamily="18" charset="0"/>
              </a:rPr>
              <a:t>namerava</a:t>
            </a:r>
            <a:r>
              <a:rPr dirty="0">
                <a:latin typeface="Georgia" panose="02040502050405020303" pitchFamily="18" charset="0"/>
              </a:rPr>
              <a:t> da </a:t>
            </a:r>
            <a:r>
              <a:rPr dirty="0" err="1">
                <a:latin typeface="Georgia" panose="02040502050405020303" pitchFamily="18" charset="0"/>
              </a:rPr>
              <a:t>drži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keš</a:t>
            </a:r>
            <a:r>
              <a:rPr dirty="0">
                <a:latin typeface="Georgia" panose="02040502050405020303" pitchFamily="18" charset="0"/>
              </a:rPr>
              <a:t> u </a:t>
            </a:r>
            <a:r>
              <a:rPr dirty="0" err="1">
                <a:latin typeface="Georgia" panose="02040502050405020303" pitchFamily="18" charset="0"/>
              </a:rPr>
              <a:t>stranoj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valuti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kod</a:t>
            </a:r>
            <a:r>
              <a:rPr dirty="0">
                <a:latin typeface="Georgia" panose="02040502050405020303" pitchFamily="18" charset="0"/>
              </a:rPr>
              <a:t> </a:t>
            </a:r>
            <a:r>
              <a:rPr dirty="0" err="1">
                <a:latin typeface="Georgia" panose="02040502050405020303" pitchFamily="18" charset="0"/>
              </a:rPr>
              <a:t>kuće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94142" y="6134754"/>
            <a:ext cx="11144794" cy="266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Važno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: 46%, 37% i 45%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koriste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različite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baze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 (N=1326, N=1818 i N=1193).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Naslov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 je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ekonomska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interpretacija</a:t>
            </a:r>
            <a:r>
              <a:rPr lang="sr-Latn-RS" sz="1050" dirty="0">
                <a:solidFill>
                  <a:srgbClr val="8C838E"/>
                </a:solidFill>
                <a:latin typeface="Georgia" panose="02040502050405020303" pitchFamily="18" charset="0"/>
              </a:rPr>
              <a:t> kompanije Tavex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, a ne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iz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1050" dirty="0" err="1">
                <a:solidFill>
                  <a:srgbClr val="8C838E"/>
                </a:solidFill>
                <a:latin typeface="Georgia" panose="02040502050405020303" pitchFamily="18" charset="0"/>
              </a:rPr>
              <a:t>ankete</a:t>
            </a:r>
            <a:r>
              <a:rPr sz="105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105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18</a:t>
            </a: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7E823CD0-CA5F-B6F4-34F6-4320229B3CF6}"/>
              </a:ext>
            </a:extLst>
          </p:cNvPr>
          <p:cNvSpPr/>
          <p:nvPr/>
        </p:nvSpPr>
        <p:spPr>
          <a:xfrm>
            <a:off x="6035040" y="2779776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bg-BG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</a:t>
            </a: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</a:t>
            </a:r>
            <a:endParaRPr lang="en-US" sz="2900" dirty="0">
              <a:latin typeface="Georgia" panose="02040502050405020303" pitchFamily="18" charset="0"/>
            </a:endParaRPr>
          </a:p>
          <a:p>
            <a:pPr marL="0" indent="0" algn="l">
              <a:buNone/>
            </a:pPr>
            <a:endParaRPr lang="en-US" sz="29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03 INFLACIJA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Inflacija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već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menja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stvarno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ponašanje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77240" y="1417320"/>
            <a:ext cx="5074920" cy="1691640"/>
          </a:xfrm>
          <a:prstGeom prst="roundRect">
            <a:avLst>
              <a:gd name="adj" fmla="val 4324"/>
            </a:avLst>
          </a:prstGeom>
          <a:solidFill>
            <a:srgbClr val="5B2785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41832" y="1581912"/>
            <a:ext cx="4745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41832" y="2258568"/>
            <a:ext cx="474573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smanjilo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je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iznos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koji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štedi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jer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su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svakodnevni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troškovi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veći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09360" y="1417320"/>
            <a:ext cx="50749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73952" y="1581912"/>
            <a:ext cx="4745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73952" y="2258568"/>
            <a:ext cx="474573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koristilo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je deo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svoje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za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pokrivanje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tekućih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troškova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77240" y="361188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300" dirty="0" err="1">
                <a:solidFill>
                  <a:srgbClr val="27212A"/>
                </a:solidFill>
                <a:latin typeface="Georgia" panose="02040502050405020303" pitchFamily="18" charset="0"/>
              </a:rPr>
              <a:t>Među</a:t>
            </a:r>
            <a:r>
              <a:rPr sz="13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300" dirty="0" err="1">
                <a:solidFill>
                  <a:srgbClr val="27212A"/>
                </a:solidFill>
                <a:latin typeface="Georgia" panose="02040502050405020303" pitchFamily="18" charset="0"/>
              </a:rPr>
              <a:t>domaćinstvima</a:t>
            </a:r>
            <a:r>
              <a:rPr sz="13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300" dirty="0" err="1">
                <a:solidFill>
                  <a:srgbClr val="27212A"/>
                </a:solidFill>
                <a:latin typeface="Georgia" panose="02040502050405020303" pitchFamily="18" charset="0"/>
              </a:rPr>
              <a:t>sa</a:t>
            </a:r>
            <a:r>
              <a:rPr sz="13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300" dirty="0" err="1">
                <a:solidFill>
                  <a:srgbClr val="27212A"/>
                </a:solidFill>
                <a:latin typeface="Georgia" panose="02040502050405020303" pitchFamily="18" charset="0"/>
              </a:rPr>
              <a:t>niskim</a:t>
            </a:r>
            <a:r>
              <a:rPr sz="13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3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prihodima</a:t>
            </a:r>
            <a:r>
              <a:rPr sz="1300" dirty="0">
                <a:solidFill>
                  <a:srgbClr val="27212A"/>
                </a:solidFill>
                <a:latin typeface="Georgia" panose="02040502050405020303" pitchFamily="18" charset="0"/>
              </a:rPr>
              <a:t>:</a:t>
            </a:r>
            <a:endParaRPr lang="en-US" sz="1300" dirty="0">
              <a:latin typeface="Georgia" panose="02040502050405020303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77240" y="406908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3EDF7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41832" y="4233672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41832" y="4800600"/>
            <a:ext cx="2459736" cy="270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smanjilo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štednju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840480" y="406908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3EDF7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005072" y="4177838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005072" y="4800600"/>
            <a:ext cx="2561982" cy="270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koristilo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štednju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za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tekuće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troškove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089648" y="4050792"/>
            <a:ext cx="4160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750" dirty="0" err="1">
                <a:solidFill>
                  <a:srgbClr val="5B2785"/>
                </a:solidFill>
                <a:latin typeface="Georgia"/>
              </a:rPr>
              <a:t>Inflacija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dvostruko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pogađa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ranjivija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domaćinstva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: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smanjuje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realnu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vrednost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novca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i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sposobnost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da se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izdvoji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lang="sr-Latn-RS" sz="1750" dirty="0">
                <a:solidFill>
                  <a:srgbClr val="5B2785"/>
                </a:solidFill>
                <a:latin typeface="Georgia"/>
              </a:rPr>
              <a:t>za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nov</a:t>
            </a:r>
            <a:r>
              <a:rPr lang="sr-Latn-RS" sz="1750" dirty="0">
                <a:solidFill>
                  <a:srgbClr val="5B2785"/>
                </a:solidFill>
                <a:latin typeface="Georgia"/>
              </a:rPr>
              <a:t>u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lang="sr-Latn-RS" sz="1750" dirty="0">
                <a:solidFill>
                  <a:srgbClr val="5B2785"/>
                </a:solidFill>
                <a:latin typeface="Georgia"/>
              </a:rPr>
              <a:t>ušteđevinu</a:t>
            </a:r>
            <a:r>
              <a:rPr sz="1750" dirty="0">
                <a:solidFill>
                  <a:srgbClr val="5B2785"/>
                </a:solidFill>
                <a:latin typeface="Georgia"/>
              </a:rPr>
              <a:t>.</a:t>
            </a:r>
            <a:endParaRPr lang="en-US" sz="1750" dirty="0">
              <a:latin typeface="Georgia" panose="020405020504050203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N=1326.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03 FINANSIJSKA OTPORNOST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>
                <a:solidFill>
                  <a:srgbClr val="5B2785"/>
                </a:solidFill>
                <a:latin typeface="Georgia"/>
              </a:rPr>
              <a:t>Koliko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dugo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bi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mogli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da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izdrže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bez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tekućih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prihoda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?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22960" y="2029968"/>
            <a:ext cx="929945" cy="749808"/>
          </a:xfrm>
          <a:prstGeom prst="rect">
            <a:avLst/>
          </a:prstGeom>
          <a:solidFill>
            <a:srgbClr val="C9B4D6"/>
          </a:solidFill>
          <a:ln w="12700">
            <a:solidFill>
              <a:srgbClr val="F8F6F1"/>
            </a:solidFill>
            <a:prstDash val="solid"/>
          </a:ln>
        </p:spPr>
        <p:txBody>
          <a:bodyPr/>
          <a:lstStyle/>
          <a:p>
            <a:endParaRPr lang="en-BG" sz="1600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22960" y="2249424"/>
            <a:ext cx="92994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9%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8096" y="2962656"/>
            <a:ext cx="103967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&lt; 1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mes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752905" y="2029968"/>
            <a:ext cx="1859890" cy="749808"/>
          </a:xfrm>
          <a:prstGeom prst="rect">
            <a:avLst/>
          </a:prstGeom>
          <a:solidFill>
            <a:srgbClr val="A98ABE"/>
          </a:solidFill>
          <a:ln w="12700">
            <a:solidFill>
              <a:srgbClr val="F8F6F1"/>
            </a:solidFill>
            <a:prstDash val="solid"/>
          </a:ln>
        </p:spPr>
        <p:txBody>
          <a:bodyPr/>
          <a:lstStyle/>
          <a:p>
            <a:endParaRPr lang="en-BG" sz="1600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752905" y="2249424"/>
            <a:ext cx="185989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18%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698041" y="2962656"/>
            <a:ext cx="1969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1–2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mes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612794" y="2029968"/>
            <a:ext cx="2686507" cy="749808"/>
          </a:xfrm>
          <a:prstGeom prst="rect">
            <a:avLst/>
          </a:prstGeom>
          <a:solidFill>
            <a:srgbClr val="7A4A99"/>
          </a:solidFill>
          <a:ln w="12700">
            <a:solidFill>
              <a:srgbClr val="F8F6F1"/>
            </a:solidFill>
            <a:prstDash val="solid"/>
          </a:ln>
        </p:spPr>
        <p:txBody>
          <a:bodyPr/>
          <a:lstStyle/>
          <a:p>
            <a:endParaRPr lang="en-BG" sz="1600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612794" y="2249424"/>
            <a:ext cx="26865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26%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557930" y="2962656"/>
            <a:ext cx="27962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3–5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mes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299302" y="2029968"/>
            <a:ext cx="2376526" cy="749808"/>
          </a:xfrm>
          <a:prstGeom prst="rect">
            <a:avLst/>
          </a:prstGeom>
          <a:solidFill>
            <a:srgbClr val="5B2785"/>
          </a:solidFill>
          <a:ln w="12700">
            <a:solidFill>
              <a:srgbClr val="F8F6F1"/>
            </a:solidFill>
            <a:prstDash val="solid"/>
          </a:ln>
        </p:spPr>
        <p:txBody>
          <a:bodyPr/>
          <a:lstStyle/>
          <a:p>
            <a:endParaRPr lang="en-BG" sz="1600" dirty="0">
              <a:latin typeface="Georgia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299302" y="2249424"/>
            <a:ext cx="237652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23%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244438" y="2962656"/>
            <a:ext cx="24862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6–12 </a:t>
            </a:r>
            <a:r>
              <a:rPr sz="1600" dirty="0" err="1">
                <a:solidFill>
                  <a:srgbClr val="6D6670"/>
                </a:solidFill>
                <a:latin typeface="Georgia" panose="02040502050405020303" pitchFamily="18" charset="0"/>
              </a:rPr>
              <a:t>mes</a:t>
            </a: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675827" y="2029968"/>
            <a:ext cx="1549908" cy="749808"/>
          </a:xfrm>
          <a:prstGeom prst="rect">
            <a:avLst/>
          </a:prstGeom>
          <a:solidFill>
            <a:srgbClr val="CFA446"/>
          </a:solidFill>
          <a:ln w="12700">
            <a:solidFill>
              <a:srgbClr val="F8F6F1"/>
            </a:solidFill>
            <a:prstDash val="solid"/>
          </a:ln>
        </p:spPr>
        <p:txBody>
          <a:bodyPr/>
          <a:lstStyle/>
          <a:p>
            <a:endParaRPr lang="en-BG" sz="1600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675827" y="2249424"/>
            <a:ext cx="15499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15%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620963" y="2962656"/>
            <a:ext cx="16596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1–2 god.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0225735" y="2029968"/>
            <a:ext cx="929945" cy="749808"/>
          </a:xfrm>
          <a:prstGeom prst="rect">
            <a:avLst/>
          </a:prstGeom>
          <a:solidFill>
            <a:srgbClr val="A77E2D"/>
          </a:solidFill>
          <a:ln w="12700">
            <a:solidFill>
              <a:srgbClr val="F8F6F1"/>
            </a:solidFill>
            <a:prstDash val="solid"/>
          </a:ln>
        </p:spPr>
        <p:txBody>
          <a:bodyPr/>
          <a:lstStyle/>
          <a:p>
            <a:endParaRPr lang="en-BG" sz="1600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0225735" y="2249424"/>
            <a:ext cx="92994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9%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170871" y="2962656"/>
            <a:ext cx="103967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>
                <a:solidFill>
                  <a:srgbClr val="6D6670"/>
                </a:solidFill>
                <a:latin typeface="Georgia" panose="02040502050405020303" pitchFamily="18" charset="0"/>
              </a:rPr>
              <a:t>3+ god.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22960" y="3840480"/>
            <a:ext cx="43159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87552" y="4005072"/>
            <a:ext cx="39867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87552" y="4681728"/>
            <a:ext cx="39867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ima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rezervu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za period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između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3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12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meseci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5440680" y="3840480"/>
            <a:ext cx="2788920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605272" y="4005072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5605272" y="4681728"/>
            <a:ext cx="2459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za 1–2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godine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522208" y="3840480"/>
            <a:ext cx="2633472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686800" y="4005072"/>
            <a:ext cx="23042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686800" y="4681728"/>
            <a:ext cx="23042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za 3+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godine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68096" y="5513832"/>
            <a:ext cx="10332720" cy="493776"/>
          </a:xfrm>
          <a:prstGeom prst="roundRect">
            <a:avLst>
              <a:gd name="adj" fmla="val 7407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005840" y="5650992"/>
            <a:ext cx="9966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Među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osobama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od 18–29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godina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oko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44%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rezervu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za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najviše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dva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meseca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N=1356.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03 FINANSIJSKA PISMENOST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Postoji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potreba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za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znanjem</a:t>
            </a:r>
            <a:r>
              <a:rPr sz="2600" dirty="0">
                <a:solidFill>
                  <a:srgbClr val="5B2785"/>
                </a:solidFill>
                <a:latin typeface="Georgia"/>
              </a:rPr>
              <a:t>,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ali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osnovni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koncepti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ostaju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slabo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razumljivi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49808" y="1417320"/>
            <a:ext cx="3291840" cy="1828800"/>
          </a:xfrm>
          <a:prstGeom prst="roundRect">
            <a:avLst>
              <a:gd name="adj" fmla="val 4000"/>
            </a:avLst>
          </a:prstGeom>
          <a:solidFill>
            <a:srgbClr val="5B2785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14400" y="1581912"/>
            <a:ext cx="2962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2900" b="1" dirty="0">
                <a:solidFill>
                  <a:srgbClr val="CFA446"/>
                </a:solidFill>
                <a:latin typeface="Georgia"/>
              </a:rPr>
              <a:t>31%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2258568"/>
            <a:ext cx="296265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tačno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razume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šta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je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složena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kamata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16552" y="1417320"/>
            <a:ext cx="32918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81144" y="1581912"/>
            <a:ext cx="2962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2900" b="1" dirty="0">
                <a:solidFill>
                  <a:srgbClr val="5B2785"/>
                </a:solidFill>
                <a:latin typeface="Georgia"/>
              </a:rPr>
              <a:t>27%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81144" y="2258568"/>
            <a:ext cx="296265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razume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diverzifikaciju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kao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raspodelu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rizika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083296" y="1417320"/>
            <a:ext cx="32918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247888" y="1581912"/>
            <a:ext cx="29626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2900" b="1" dirty="0">
                <a:solidFill>
                  <a:srgbClr val="CFA446"/>
                </a:solidFill>
                <a:latin typeface="Georgia"/>
              </a:rPr>
              <a:t>52%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247888" y="2258568"/>
            <a:ext cx="296265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želi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da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unapredi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svoje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znanje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83336" y="4343400"/>
            <a:ext cx="10625328" cy="1097280"/>
          </a:xfrm>
          <a:prstGeom prst="roundRect">
            <a:avLst>
              <a:gd name="adj" fmla="val 6667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14399" y="4515728"/>
            <a:ext cx="10156875" cy="80607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dirty="0">
                <a:solidFill>
                  <a:srgbClr val="5B2785"/>
                </a:solidFill>
                <a:latin typeface="Georgia"/>
              </a:rPr>
              <a:t>To </a:t>
            </a:r>
            <a:r>
              <a:rPr dirty="0" err="1">
                <a:solidFill>
                  <a:srgbClr val="5B2785"/>
                </a:solidFill>
                <a:latin typeface="Georgia"/>
              </a:rPr>
              <a:t>otvara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prostor</a:t>
            </a:r>
            <a:r>
              <a:rPr dirty="0">
                <a:solidFill>
                  <a:srgbClr val="5B2785"/>
                </a:solidFill>
                <a:latin typeface="Georgia"/>
              </a:rPr>
              <a:t> za </a:t>
            </a:r>
            <a:r>
              <a:rPr dirty="0" err="1">
                <a:solidFill>
                  <a:srgbClr val="5B2785"/>
                </a:solidFill>
                <a:latin typeface="Georgia"/>
              </a:rPr>
              <a:t>praktičnu</a:t>
            </a:r>
            <a:r>
              <a:rPr dirty="0">
                <a:solidFill>
                  <a:srgbClr val="5B2785"/>
                </a:solidFill>
                <a:latin typeface="Georgia"/>
              </a:rPr>
              <a:t>, </a:t>
            </a:r>
            <a:r>
              <a:rPr dirty="0" err="1">
                <a:solidFill>
                  <a:srgbClr val="5B2785"/>
                </a:solidFill>
                <a:latin typeface="Georgia"/>
              </a:rPr>
              <a:t>jednostavnu</a:t>
            </a:r>
            <a:r>
              <a:rPr dirty="0">
                <a:solidFill>
                  <a:srgbClr val="5B2785"/>
                </a:solidFill>
                <a:latin typeface="Georgia"/>
              </a:rPr>
              <a:t> i </a:t>
            </a:r>
            <a:r>
              <a:rPr dirty="0" err="1">
                <a:solidFill>
                  <a:srgbClr val="5B2785"/>
                </a:solidFill>
                <a:latin typeface="Georgia"/>
              </a:rPr>
              <a:t>jasnu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finansijsku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edukaciju</a:t>
            </a:r>
            <a:r>
              <a:rPr dirty="0">
                <a:solidFill>
                  <a:srgbClr val="5B2785"/>
                </a:solidFill>
                <a:latin typeface="Georgia"/>
              </a:rPr>
              <a:t> — ne </a:t>
            </a:r>
            <a:r>
              <a:rPr dirty="0" err="1">
                <a:solidFill>
                  <a:srgbClr val="5B2785"/>
                </a:solidFill>
                <a:latin typeface="Georgia"/>
              </a:rPr>
              <a:t>apstraktnu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teoriju</a:t>
            </a:r>
            <a:r>
              <a:rPr dirty="0">
                <a:solidFill>
                  <a:srgbClr val="5B2785"/>
                </a:solidFill>
                <a:latin typeface="Georgia"/>
              </a:rPr>
              <a:t>, </a:t>
            </a:r>
            <a:r>
              <a:rPr dirty="0" err="1">
                <a:solidFill>
                  <a:srgbClr val="5B2785"/>
                </a:solidFill>
                <a:latin typeface="Georgia"/>
              </a:rPr>
              <a:t>već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stvarna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rešenja</a:t>
            </a:r>
            <a:r>
              <a:rPr dirty="0">
                <a:solidFill>
                  <a:srgbClr val="5B2785"/>
                </a:solidFill>
                <a:latin typeface="Georgia"/>
              </a:rPr>
              <a:t> za </a:t>
            </a:r>
            <a:r>
              <a:rPr dirty="0" err="1">
                <a:solidFill>
                  <a:srgbClr val="5B2785"/>
                </a:solidFill>
                <a:latin typeface="Georgia"/>
              </a:rPr>
              <a:t>domaćinstva</a:t>
            </a:r>
            <a:r>
              <a:rPr dirty="0">
                <a:solidFill>
                  <a:srgbClr val="5B2785"/>
                </a:solidFill>
                <a:latin typeface="Georgia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osobe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koje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nameravaju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da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počnu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N=1516.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792" y="448056"/>
            <a:ext cx="3017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03 FINANSIJSKA PISMENOST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50392"/>
            <a:ext cx="950976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550" b="0" i="0">
                <a:solidFill>
                  <a:srgbClr val="5B2785"/>
                </a:solidFill>
                <a:latin typeface="Georgia"/>
              </a:rPr>
              <a:t>Gde ljudi traže finansijske informacije?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371600"/>
            <a:ext cx="7132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 i="0">
                <a:solidFill>
                  <a:srgbClr val="27212A"/>
                </a:solidFill>
                <a:latin typeface="Georgia"/>
              </a:rPr>
              <a:t>Internet pretraga i lične preporuke su dva vodeća kanala.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1892807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Pretraživači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87952" y="1911095"/>
            <a:ext cx="1737360" cy="201168"/>
          </a:xfrm>
          <a:prstGeom prst="roundRect">
            <a:avLst/>
          </a:prstGeom>
          <a:solidFill>
            <a:srgbClr val="E8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187952" y="1911095"/>
            <a:ext cx="1520190" cy="201168"/>
          </a:xfrm>
          <a:prstGeom prst="round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3912" y="1874518"/>
            <a:ext cx="5814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i="0" dirty="0">
                <a:solidFill>
                  <a:srgbClr val="5B2785"/>
                </a:solidFill>
                <a:latin typeface="Georgia"/>
              </a:rPr>
              <a:t>3</a:t>
            </a:r>
            <a:r>
              <a:rPr lang="en-BG" sz="1400" b="1" i="0" dirty="0">
                <a:solidFill>
                  <a:srgbClr val="5B2785"/>
                </a:solidFill>
                <a:latin typeface="Georgia"/>
              </a:rPr>
              <a:t>5</a:t>
            </a:r>
            <a:r>
              <a:rPr sz="1400" b="1" i="0" dirty="0">
                <a:solidFill>
                  <a:srgbClr val="5B2785"/>
                </a:solidFill>
                <a:latin typeface="Georgia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459735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Prijatelji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porodica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kolege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187952" y="2478023"/>
            <a:ext cx="1737360" cy="201168"/>
          </a:xfrm>
          <a:prstGeom prst="roundRect">
            <a:avLst/>
          </a:prstGeom>
          <a:solidFill>
            <a:srgbClr val="E8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187952" y="2478023"/>
            <a:ext cx="1346454" cy="201168"/>
          </a:xfrm>
          <a:prstGeom prst="roundRect">
            <a:avLst/>
          </a:prstGeom>
          <a:solidFill>
            <a:srgbClr val="CFA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3912" y="2441447"/>
            <a:ext cx="5486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i="0">
                <a:solidFill>
                  <a:srgbClr val="CFA446"/>
                </a:solidFill>
                <a:latin typeface="Georgia"/>
              </a:rPr>
              <a:t>31%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3026663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Zaposleni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ban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kama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187952" y="3044951"/>
            <a:ext cx="1737360" cy="201168"/>
          </a:xfrm>
          <a:prstGeom prst="roundRect">
            <a:avLst/>
          </a:prstGeom>
          <a:solidFill>
            <a:srgbClr val="E8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187952" y="3044951"/>
            <a:ext cx="1085850" cy="201168"/>
          </a:xfrm>
          <a:prstGeom prst="round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53912" y="3008375"/>
            <a:ext cx="764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i="0">
                <a:solidFill>
                  <a:srgbClr val="5B2785"/>
                </a:solidFill>
                <a:latin typeface="Georgia"/>
              </a:rPr>
              <a:t>25%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" y="3593591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Bankarski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sajtovi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platforme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187952" y="3611879"/>
            <a:ext cx="1737360" cy="201168"/>
          </a:xfrm>
          <a:prstGeom prst="roundRect">
            <a:avLst/>
          </a:prstGeom>
          <a:solidFill>
            <a:srgbClr val="E8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187952" y="3611879"/>
            <a:ext cx="868680" cy="201168"/>
          </a:xfrm>
          <a:prstGeom prst="roundRect">
            <a:avLst/>
          </a:prstGeom>
          <a:solidFill>
            <a:srgbClr val="CFA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53912" y="3575303"/>
            <a:ext cx="594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i="0" dirty="0">
                <a:solidFill>
                  <a:srgbClr val="CFA446"/>
                </a:solidFill>
                <a:latin typeface="Georgia"/>
              </a:rPr>
              <a:t>20%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4160519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Društvene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mreže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187952" y="4178807"/>
            <a:ext cx="1737360" cy="201168"/>
          </a:xfrm>
          <a:prstGeom prst="roundRect">
            <a:avLst/>
          </a:prstGeom>
          <a:solidFill>
            <a:srgbClr val="E8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187952" y="4178807"/>
            <a:ext cx="825246" cy="201168"/>
          </a:xfrm>
          <a:prstGeom prst="round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53912" y="4142231"/>
            <a:ext cx="5486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i="0">
                <a:solidFill>
                  <a:srgbClr val="5B2785"/>
                </a:solidFill>
                <a:latin typeface="Georgia"/>
              </a:rPr>
              <a:t>19%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952488" y="1833371"/>
            <a:ext cx="4434840" cy="2423160"/>
          </a:xfrm>
          <a:prstGeom prst="roundRect">
            <a:avLst/>
          </a:prstGeom>
          <a:solidFill>
            <a:srgbClr val="EEE6F2"/>
          </a:solidFill>
          <a:ln w="11430">
            <a:solidFill>
              <a:srgbClr val="EEE6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26808" y="2064259"/>
            <a:ext cx="3886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 i="0" dirty="0">
                <a:solidFill>
                  <a:srgbClr val="5B2785"/>
                </a:solidFill>
                <a:latin typeface="Georgia"/>
              </a:rPr>
              <a:t>Put do </a:t>
            </a:r>
            <a:r>
              <a:rPr sz="1800" b="0" i="0" dirty="0" err="1">
                <a:solidFill>
                  <a:srgbClr val="5B2785"/>
                </a:solidFill>
                <a:latin typeface="Georgia"/>
              </a:rPr>
              <a:t>informacija</a:t>
            </a:r>
            <a:r>
              <a:rPr sz="1800" b="0" i="0" dirty="0">
                <a:solidFill>
                  <a:srgbClr val="5B2785"/>
                </a:solidFill>
                <a:latin typeface="Georgia"/>
              </a:rPr>
              <a:t> je </a:t>
            </a:r>
            <a:r>
              <a:rPr sz="1800" b="0" i="0" dirty="0" err="1">
                <a:solidFill>
                  <a:srgbClr val="5B2785"/>
                </a:solidFill>
                <a:latin typeface="Georgia"/>
              </a:rPr>
              <a:t>fragmentisan</a:t>
            </a:r>
            <a:r>
              <a:rPr sz="1800" b="0" i="0" dirty="0">
                <a:solidFill>
                  <a:srgbClr val="5B2785"/>
                </a:solidFill>
                <a:latin typeface="Georgia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96912" y="2711197"/>
            <a:ext cx="3886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Žene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osobe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od 70+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godina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više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se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oslanjaju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ljudski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kontakt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tradicionalne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kanale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Muškarci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mlađi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ispitanici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češće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koriste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onlajn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izvore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3232" y="5074920"/>
            <a:ext cx="10674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i="0" dirty="0" err="1">
                <a:solidFill>
                  <a:srgbClr val="5B2785"/>
                </a:solidFill>
                <a:latin typeface="Georgia"/>
              </a:rPr>
              <a:t>Nalaz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: </a:t>
            </a:r>
            <a:r>
              <a:rPr lang="sr-Latn-RS" b="0" i="0" dirty="0">
                <a:solidFill>
                  <a:srgbClr val="5B2785"/>
                </a:solidFill>
                <a:latin typeface="Georgia"/>
              </a:rPr>
              <a:t>finansijska edukacija zahteva 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i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pretraživ</a:t>
            </a:r>
            <a:r>
              <a:rPr lang="sr-Latn-RS" b="0" i="0" dirty="0">
                <a:solidFill>
                  <a:srgbClr val="5B2785"/>
                </a:solidFill>
                <a:latin typeface="Georgia"/>
              </a:rPr>
              <a:t>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onlajn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sadržaj</a:t>
            </a:r>
            <a:r>
              <a:rPr lang="sr-Latn-RS" b="0" i="0" dirty="0">
                <a:solidFill>
                  <a:srgbClr val="5B2785"/>
                </a:solidFill>
                <a:latin typeface="Georgia"/>
              </a:rPr>
              <a:t>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i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pouzdan</a:t>
            </a:r>
            <a:r>
              <a:rPr lang="sr-Latn-RS" b="0" i="0" dirty="0">
                <a:solidFill>
                  <a:srgbClr val="5B2785"/>
                </a:solidFill>
                <a:latin typeface="Georgia"/>
              </a:rPr>
              <a:t>a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objašnjenj</a:t>
            </a:r>
            <a:r>
              <a:rPr lang="sr-Latn-RS" b="0" i="0" dirty="0">
                <a:solidFill>
                  <a:srgbClr val="5B2785"/>
                </a:solidFill>
                <a:latin typeface="Georgia"/>
              </a:rPr>
              <a:t>a stručnih osoba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8912" y="6446520"/>
            <a:ext cx="11109960" cy="10972"/>
          </a:xfrm>
          <a:prstGeom prst="rect">
            <a:avLst/>
          </a:prstGeom>
          <a:solidFill>
            <a:srgbClr val="D9D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7200" y="6291072"/>
            <a:ext cx="9784080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osobe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koje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nameravaju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da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počnu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N=1516.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Pitanje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više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mogućih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5B27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86384" y="114300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5600" b="1" dirty="0">
                <a:solidFill>
                  <a:srgbClr val="CFA446"/>
                </a:solidFill>
                <a:latin typeface="Georgia"/>
              </a:rPr>
              <a:t>04</a:t>
            </a:r>
            <a:endParaRPr lang="en-US" sz="5600" dirty="0">
              <a:latin typeface="Georgia" panose="020405020504050203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04672" y="2304288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400" dirty="0" err="1">
                <a:solidFill>
                  <a:srgbClr val="FFFFFF"/>
                </a:solidFill>
                <a:latin typeface="Georgia"/>
              </a:rPr>
              <a:t>Investiranje</a:t>
            </a:r>
            <a:endParaRPr lang="en-US" sz="3400" dirty="0">
              <a:latin typeface="Georgia" panose="020405020504050203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324612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Kako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izgleda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mlado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investiciono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tržište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DCCFE4"/>
                </a:solidFill>
                <a:latin typeface="Georgia" panose="02040502050405020303" pitchFamily="18" charset="0"/>
              </a:rPr>
              <a:t>Srbije</a:t>
            </a:r>
            <a:r>
              <a:rPr dirty="0">
                <a:solidFill>
                  <a:srgbClr val="DCCFE4"/>
                </a:solidFill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22960" y="4206240"/>
            <a:ext cx="2926080" cy="0"/>
          </a:xfrm>
          <a:prstGeom prst="line">
            <a:avLst/>
          </a:prstGeom>
          <a:noFill/>
          <a:ln w="3175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04 INVESTIRANJE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Investiciono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tržište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je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manje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—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relativno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mlado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77240" y="1463040"/>
            <a:ext cx="3246120" cy="1572768"/>
          </a:xfrm>
          <a:prstGeom prst="roundRect">
            <a:avLst>
              <a:gd name="adj" fmla="val 4651"/>
            </a:avLst>
          </a:prstGeom>
          <a:solidFill>
            <a:srgbClr val="5B2785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41832" y="1627632"/>
            <a:ext cx="2916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41832" y="2304288"/>
            <a:ext cx="2916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sr-Latn-RS" sz="1600" dirty="0">
                <a:solidFill>
                  <a:srgbClr val="FFFFFF"/>
                </a:solidFill>
                <a:latin typeface="Georgia" panose="02040502050405020303" pitchFamily="18" charset="0"/>
              </a:rPr>
              <a:t>punoletne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populacije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investira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62272" y="1463040"/>
            <a:ext cx="32461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26864" y="1627632"/>
            <a:ext cx="2916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626864" y="2304288"/>
            <a:ext cx="2916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trenutnih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investitora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počelo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je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poslednjih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5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godina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138160" y="1463040"/>
            <a:ext cx="32461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302752" y="1627632"/>
            <a:ext cx="2916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302752" y="2215064"/>
            <a:ext cx="2947416" cy="6536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populacije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kaže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da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namerava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da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počne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da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narednih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12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meseci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77240" y="354787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Namera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da se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počne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narednih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12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meseci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77240" y="3986784"/>
            <a:ext cx="987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18–29 god.</a:t>
            </a:r>
            <a:endParaRPr lang="en-US" sz="1500" dirty="0">
              <a:latin typeface="Georgia" panose="02040502050405020303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874520" y="4014216"/>
            <a:ext cx="309067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874520" y="4014216"/>
            <a:ext cx="2936138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38344" y="397306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19%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77240" y="4535424"/>
            <a:ext cx="987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30–49 god.</a:t>
            </a:r>
            <a:endParaRPr lang="en-US" sz="1500" dirty="0">
              <a:latin typeface="Georgia" panose="02040502050405020303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874520" y="4562856"/>
            <a:ext cx="309067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874520" y="4562856"/>
            <a:ext cx="3090672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038344" y="452170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20%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77240" y="5084064"/>
            <a:ext cx="987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50–69 god.</a:t>
            </a:r>
            <a:endParaRPr lang="en-US" sz="1500" dirty="0">
              <a:latin typeface="Georgia" panose="02040502050405020303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874520" y="5111496"/>
            <a:ext cx="309067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874520" y="5111496"/>
            <a:ext cx="1854403" cy="237744"/>
          </a:xfrm>
          <a:prstGeom prst="roundRect">
            <a:avLst>
              <a:gd name="adj" fmla="val 1538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038344" y="507034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12%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400800" y="3566160"/>
            <a:ext cx="4892040" cy="1783080"/>
          </a:xfrm>
          <a:prstGeom prst="roundRect">
            <a:avLst>
              <a:gd name="adj" fmla="val 3590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693407" y="3781044"/>
            <a:ext cx="4411915" cy="1289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Prelazak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sa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„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odvajanja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novca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“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na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„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investiranje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“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najvidljiviji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među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osobama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od 30–49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godina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domaćinstvima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sa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višim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prihodima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svi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ispitanici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N=2008; za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iskustvo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u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investiranju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N=322.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24</a:t>
            </a:r>
          </a:p>
        </p:txBody>
      </p:sp>
      <p:sp>
        <p:nvSpPr>
          <p:cNvPr id="35" name="Text 24"/>
          <p:cNvSpPr/>
          <p:nvPr/>
        </p:nvSpPr>
        <p:spPr>
          <a:xfrm>
            <a:off x="777240" y="5486400"/>
            <a:ext cx="987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70+ god.</a:t>
            </a:r>
            <a:endParaRPr lang="en-US" sz="1500" dirty="0">
              <a:latin typeface="Georgia" panose="02040502050405020303" pitchFamily="18" charset="0"/>
            </a:endParaRPr>
          </a:p>
        </p:txBody>
      </p:sp>
      <p:sp>
        <p:nvSpPr>
          <p:cNvPr id="36" name="Text 27"/>
          <p:cNvSpPr/>
          <p:nvPr/>
        </p:nvSpPr>
        <p:spPr>
          <a:xfrm>
            <a:off x="5038344" y="5468112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5%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7" name="Shape 25"/>
          <p:cNvSpPr/>
          <p:nvPr/>
        </p:nvSpPr>
        <p:spPr>
          <a:xfrm>
            <a:off x="1874520" y="5504688"/>
            <a:ext cx="411480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sz="15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14">
            <a:extLst>
              <a:ext uri="{FF2B5EF4-FFF2-40B4-BE49-F238E27FC236}">
                <a16:creationId xmlns:a16="http://schemas.microsoft.com/office/drawing/2014/main" id="{A4D3D835-90DD-00BA-6E91-D116A8120F40}"/>
              </a:ext>
            </a:extLst>
          </p:cNvPr>
          <p:cNvSpPr/>
          <p:nvPr/>
        </p:nvSpPr>
        <p:spPr>
          <a:xfrm>
            <a:off x="6263640" y="3447288"/>
            <a:ext cx="4315968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04 INVESTIRANJE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>
                <a:solidFill>
                  <a:srgbClr val="5B2785"/>
                </a:solidFill>
                <a:latin typeface="Georgia"/>
              </a:rPr>
              <a:t>U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šta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investiraju</a:t>
            </a:r>
            <a:r>
              <a:rPr sz="2600" dirty="0">
                <a:solidFill>
                  <a:srgbClr val="5B2785"/>
                </a:solidFill>
                <a:latin typeface="Georgia"/>
              </a:rPr>
              <a:t>?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77240" y="1463040"/>
            <a:ext cx="4983480" cy="3547872"/>
          </a:xfrm>
          <a:prstGeom prst="roundRect">
            <a:avLst>
              <a:gd name="adj" fmla="val 2062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15568" y="1828800"/>
            <a:ext cx="1828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48%</a:t>
            </a:r>
            <a:endParaRPr lang="en-US" sz="42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115568" y="2660904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NEKRETNINE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15568" y="3246120"/>
            <a:ext cx="3931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dirty="0" err="1">
                <a:solidFill>
                  <a:srgbClr val="EEE6F2"/>
                </a:solidFill>
                <a:latin typeface="Georgia" panose="02040502050405020303" pitchFamily="18" charset="0"/>
              </a:rPr>
              <a:t>Najčešća</a:t>
            </a:r>
            <a:r>
              <a:rPr dirty="0">
                <a:solidFill>
                  <a:srgbClr val="EEE6F2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EEE6F2"/>
                </a:solidFill>
                <a:latin typeface="Georgia" panose="02040502050405020303" pitchFamily="18" charset="0"/>
              </a:rPr>
              <a:t>investiciona</a:t>
            </a:r>
            <a:r>
              <a:rPr dirty="0">
                <a:solidFill>
                  <a:srgbClr val="EEE6F2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EEE6F2"/>
                </a:solidFill>
                <a:latin typeface="Georgia" panose="02040502050405020303" pitchFamily="18" charset="0"/>
              </a:rPr>
              <a:t>imovina</a:t>
            </a:r>
            <a:r>
              <a:rPr dirty="0">
                <a:solidFill>
                  <a:srgbClr val="EEE6F2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EEE6F2"/>
                </a:solidFill>
                <a:latin typeface="Georgia" panose="02040502050405020303" pitchFamily="18" charset="0"/>
              </a:rPr>
              <a:t>među</a:t>
            </a:r>
            <a:r>
              <a:rPr dirty="0">
                <a:solidFill>
                  <a:srgbClr val="EEE6F2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EEE6F2"/>
                </a:solidFill>
                <a:latin typeface="Georgia" panose="02040502050405020303" pitchFamily="18" charset="0"/>
              </a:rPr>
              <a:t>trenutnim</a:t>
            </a:r>
            <a:r>
              <a:rPr dirty="0">
                <a:solidFill>
                  <a:srgbClr val="EEE6F2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EEE6F2"/>
                </a:solidFill>
                <a:latin typeface="Georgia" panose="02040502050405020303" pitchFamily="18" charset="0"/>
              </a:rPr>
              <a:t>investitorima</a:t>
            </a:r>
            <a:r>
              <a:rPr dirty="0">
                <a:solidFill>
                  <a:srgbClr val="EEE6F2"/>
                </a:solidFill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263640" y="148132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Zatim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slede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63640" y="1874520"/>
            <a:ext cx="4315968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473952" y="2048256"/>
            <a:ext cx="2788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fondovi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372600" y="1993392"/>
            <a:ext cx="960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700" b="1" dirty="0">
                <a:solidFill>
                  <a:srgbClr val="5B2785"/>
                </a:solidFill>
                <a:latin typeface="Georgia"/>
              </a:rPr>
              <a:t>24%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263640" y="2660904"/>
            <a:ext cx="4315968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473952" y="2834640"/>
            <a:ext cx="2788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Akcije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372600" y="2779776"/>
            <a:ext cx="960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700" b="1" dirty="0">
                <a:solidFill>
                  <a:srgbClr val="5B2785"/>
                </a:solidFill>
                <a:latin typeface="Georgia"/>
              </a:rPr>
              <a:t>20%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473952" y="3621024"/>
            <a:ext cx="27889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zlato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372600" y="3566160"/>
            <a:ext cx="960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700" b="1" dirty="0">
                <a:solidFill>
                  <a:srgbClr val="7030A0"/>
                </a:solidFill>
                <a:latin typeface="Georgia"/>
              </a:rPr>
              <a:t>19%</a:t>
            </a:r>
            <a:endParaRPr lang="en-US" sz="1700" dirty="0">
              <a:solidFill>
                <a:srgbClr val="7030A0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263640" y="4232584"/>
            <a:ext cx="4315968" cy="1269709"/>
          </a:xfrm>
          <a:prstGeom prst="roundRect">
            <a:avLst>
              <a:gd name="adj" fmla="val 5882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473952" y="4727448"/>
            <a:ext cx="38953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Među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investitorima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do 29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godina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,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akcije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(36%) i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kriptovalute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(37%)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znatno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su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lang="sr-Latn-RS" sz="1600" dirty="0">
                <a:solidFill>
                  <a:srgbClr val="5B2785"/>
                </a:solidFill>
                <a:latin typeface="Georgia" panose="02040502050405020303" pitchFamily="18" charset="0"/>
              </a:rPr>
              <a:t>zastupljeniji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nego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među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starijim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5B2785"/>
                </a:solidFill>
                <a:latin typeface="Georgia" panose="02040502050405020303" pitchFamily="18" charset="0"/>
              </a:rPr>
              <a:t>grupama</a:t>
            </a:r>
            <a:r>
              <a:rPr sz="1600" dirty="0">
                <a:solidFill>
                  <a:srgbClr val="5B2785"/>
                </a:solidFill>
                <a:latin typeface="Georgia" panose="02040502050405020303" pitchFamily="18" charset="0"/>
              </a:rPr>
              <a:t>.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96112" y="5726757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750" dirty="0" err="1">
                <a:solidFill>
                  <a:srgbClr val="5B2785"/>
                </a:solidFill>
                <a:latin typeface="Georgia"/>
              </a:rPr>
              <a:t>Nalaz</a:t>
            </a:r>
            <a:r>
              <a:rPr sz="1750" dirty="0">
                <a:solidFill>
                  <a:srgbClr val="5B2785"/>
                </a:solidFill>
                <a:latin typeface="Georgia"/>
              </a:rPr>
              <a:t>: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nekretnine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ostaju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vodeća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imovina</a:t>
            </a:r>
            <a:r>
              <a:rPr sz="1750" dirty="0">
                <a:solidFill>
                  <a:srgbClr val="5B2785"/>
                </a:solidFill>
                <a:latin typeface="Georgia"/>
              </a:rPr>
              <a:t>,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ali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mladi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investitori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pokazuju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drugačiji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,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digitalniji</a:t>
            </a:r>
            <a:r>
              <a:rPr sz="1750" dirty="0">
                <a:solidFill>
                  <a:srgbClr val="5B2785"/>
                </a:solidFill>
                <a:latin typeface="Georgia"/>
              </a:rPr>
              <a:t> </a:t>
            </a:r>
            <a:r>
              <a:rPr sz="1750" dirty="0" err="1">
                <a:solidFill>
                  <a:srgbClr val="5B2785"/>
                </a:solidFill>
                <a:latin typeface="Georgia"/>
              </a:rPr>
              <a:t>profil</a:t>
            </a:r>
            <a:r>
              <a:rPr sz="1750" dirty="0">
                <a:solidFill>
                  <a:srgbClr val="5B2785"/>
                </a:solidFill>
                <a:latin typeface="Georgia"/>
              </a:rPr>
              <a:t>.</a:t>
            </a:r>
            <a:endParaRPr lang="en-US" sz="175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N=322.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Pitanje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više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mogućih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792" y="448056"/>
            <a:ext cx="3017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04 INVESTIRANJE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664863"/>
            <a:ext cx="950976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550" b="0" i="0" dirty="0" err="1">
                <a:solidFill>
                  <a:srgbClr val="5B2785"/>
                </a:solidFill>
                <a:latin typeface="Georgia"/>
              </a:rPr>
              <a:t>Investiciono</a:t>
            </a:r>
            <a:r>
              <a:rPr sz="2550"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sz="2550" b="0" i="0" dirty="0" err="1">
                <a:solidFill>
                  <a:srgbClr val="5B2785"/>
                </a:solidFill>
                <a:latin typeface="Georgia"/>
              </a:rPr>
              <a:t>zlato</a:t>
            </a:r>
            <a:r>
              <a:rPr sz="2550" b="0" i="0" dirty="0">
                <a:solidFill>
                  <a:srgbClr val="5B2785"/>
                </a:solidFill>
                <a:latin typeface="Georgia"/>
              </a:rPr>
              <a:t>: </a:t>
            </a:r>
            <a:r>
              <a:rPr lang="sr-Latn-RS" sz="2550" b="0" i="0" dirty="0">
                <a:solidFill>
                  <a:srgbClr val="5B2785"/>
                </a:solidFill>
                <a:latin typeface="Georgia"/>
              </a:rPr>
              <a:t>potencijalna baza kupaca mnogo je šira od broja trenutnih kupaca</a:t>
            </a:r>
            <a:endParaRPr sz="2550" b="0" i="0" dirty="0">
              <a:solidFill>
                <a:srgbClr val="5B2785"/>
              </a:solidFill>
              <a:latin typeface="Georgia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3232" y="1600200"/>
            <a:ext cx="2926080" cy="1417320"/>
          </a:xfrm>
          <a:prstGeom prst="roundRect">
            <a:avLst/>
          </a:prstGeom>
          <a:solidFill>
            <a:srgbClr val="5B2785"/>
          </a:solidFill>
          <a:ln w="11430">
            <a:solidFill>
              <a:srgbClr val="D9D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6112" y="1764792"/>
            <a:ext cx="25603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 i="0">
                <a:solidFill>
                  <a:srgbClr val="CFA446"/>
                </a:solidFill>
                <a:latin typeface="Georgia"/>
              </a:rPr>
              <a:t>19%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2359152"/>
            <a:ext cx="2560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već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je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kupilo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investiciono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zlato</a:t>
            </a:r>
            <a:endParaRPr sz="140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977639" y="1600200"/>
            <a:ext cx="2926080" cy="14173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D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0519" y="1764792"/>
            <a:ext cx="25603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 i="0">
                <a:solidFill>
                  <a:srgbClr val="5B2785"/>
                </a:solidFill>
                <a:latin typeface="Georgia"/>
              </a:rPr>
              <a:t>49%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60519" y="2323492"/>
            <a:ext cx="25603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razmotrilo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bi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kupovinu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investicionog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zlata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narednih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12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meseci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242048" y="1600200"/>
            <a:ext cx="2926080" cy="14173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D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24928" y="1764792"/>
            <a:ext cx="25603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 i="0">
                <a:solidFill>
                  <a:srgbClr val="CFA446"/>
                </a:solidFill>
                <a:latin typeface="Georgia"/>
              </a:rPr>
              <a:t>13%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24928" y="2359152"/>
            <a:ext cx="25603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kaže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da bi ga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sigurno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kupilo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1248" y="3520440"/>
            <a:ext cx="6844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0" dirty="0">
                <a:solidFill>
                  <a:srgbClr val="5B2785"/>
                </a:solidFill>
                <a:latin typeface="Georgia"/>
              </a:rPr>
              <a:t>Kanali </a:t>
            </a:r>
            <a:r>
              <a:rPr sz="2000" b="0" i="0" dirty="0" err="1">
                <a:solidFill>
                  <a:srgbClr val="5B2785"/>
                </a:solidFill>
                <a:latin typeface="Georgia"/>
              </a:rPr>
              <a:t>kupovine</a:t>
            </a:r>
            <a:r>
              <a:rPr lang="sr-Latn-RS" sz="2000" b="0" i="0" dirty="0">
                <a:solidFill>
                  <a:srgbClr val="5B2785"/>
                </a:solidFill>
                <a:latin typeface="Georgia"/>
              </a:rPr>
              <a:t> pokazuju</a:t>
            </a:r>
            <a:r>
              <a:rPr sz="2000"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sz="2000" b="0" i="0" dirty="0" err="1">
                <a:solidFill>
                  <a:srgbClr val="5B2785"/>
                </a:solidFill>
                <a:latin typeface="Georgia"/>
              </a:rPr>
              <a:t>izazov</a:t>
            </a:r>
            <a:r>
              <a:rPr lang="sr-Latn-RS" sz="2000" b="0" i="0" dirty="0">
                <a:solidFill>
                  <a:srgbClr val="5B2785"/>
                </a:solidFill>
                <a:latin typeface="Georgia"/>
              </a:rPr>
              <a:t> u pogledu</a:t>
            </a:r>
            <a:r>
              <a:rPr sz="2000"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sz="2000" b="0" i="0" dirty="0" err="1">
                <a:solidFill>
                  <a:srgbClr val="5B2785"/>
                </a:solidFill>
                <a:latin typeface="Georgia"/>
              </a:rPr>
              <a:t>poverenja</a:t>
            </a:r>
            <a:r>
              <a:rPr sz="2000" b="0" i="0" dirty="0">
                <a:solidFill>
                  <a:srgbClr val="5B2785"/>
                </a:solidFill>
                <a:latin typeface="Georgia"/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" y="3977639"/>
            <a:ext cx="2788920" cy="1143000"/>
          </a:xfrm>
          <a:prstGeom prst="roundRect">
            <a:avLst/>
          </a:prstGeom>
          <a:solidFill>
            <a:srgbClr val="EEE6F2"/>
          </a:solidFill>
          <a:ln w="11430">
            <a:solidFill>
              <a:srgbClr val="EEE6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2416" y="411480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 i="0">
                <a:solidFill>
                  <a:srgbClr val="5B2785"/>
                </a:solidFill>
                <a:latin typeface="Georgia"/>
              </a:rPr>
              <a:t>71%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416" y="4617720"/>
            <a:ext cx="2331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postojećih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kupaca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kupovalo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privatno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, od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fizičkih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lica</a:t>
            </a:r>
            <a:endParaRPr sz="12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886200" y="3977639"/>
            <a:ext cx="2788920" cy="11430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D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87368" y="411480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 i="0">
                <a:solidFill>
                  <a:srgbClr val="CFA446"/>
                </a:solidFill>
                <a:latin typeface="Georgia"/>
              </a:rPr>
              <a:t>23%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87368" y="4617720"/>
            <a:ext cx="2331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kupilo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je od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kompanija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distributera</a:t>
            </a:r>
            <a:endParaRPr sz="12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931152" y="3977639"/>
            <a:ext cx="2788920" cy="11430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D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32320" y="411480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 i="0">
                <a:solidFill>
                  <a:srgbClr val="5B2785"/>
                </a:solidFill>
                <a:latin typeface="Georgia"/>
              </a:rPr>
              <a:t>43%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32320" y="4617720"/>
            <a:ext cx="25104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među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kupcima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od 70+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godina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kupilo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je od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zvaničnih</a:t>
            </a:r>
            <a:r>
              <a:rPr sz="12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27212A"/>
                </a:solidFill>
                <a:latin typeface="Georgia" panose="02040502050405020303" pitchFamily="18" charset="0"/>
              </a:rPr>
              <a:t>kompanija</a:t>
            </a:r>
            <a:endParaRPr sz="12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8695" y="5440680"/>
            <a:ext cx="111099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i="0" dirty="0" err="1">
                <a:solidFill>
                  <a:srgbClr val="5B2785"/>
                </a:solidFill>
                <a:latin typeface="Georgia"/>
              </a:rPr>
              <a:t>Nalaz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: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zlato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ima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potencijal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,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ali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tržištu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su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i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dalje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potrebni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poverenje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,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provera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i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transparentni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zvanični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kanali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8912" y="6446520"/>
            <a:ext cx="11109960" cy="10972"/>
          </a:xfrm>
          <a:prstGeom prst="rect">
            <a:avLst/>
          </a:prstGeom>
          <a:solidFill>
            <a:srgbClr val="D9D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" y="6291072"/>
            <a:ext cx="9784080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osobe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koje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nameravaju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da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počnu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N=1516. Baza za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kanal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kupovine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kupci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investicionog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zlata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N=290.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04 INVESTIRANJE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Čak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je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investiranje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najpre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vođeno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sigurnošću</a:t>
            </a:r>
            <a:r>
              <a:rPr sz="2600" dirty="0">
                <a:solidFill>
                  <a:srgbClr val="5B2785"/>
                </a:solidFill>
                <a:latin typeface="Georgia"/>
              </a:rPr>
              <a:t>.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22960" y="1453896"/>
            <a:ext cx="3593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Rezerva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slučaju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gubitka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</a:t>
            </a:r>
            <a:endParaRPr lang="en-US" sz="1600" dirty="0">
              <a:solidFill>
                <a:srgbClr val="27212A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smanjenja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26280" y="1481328"/>
            <a:ext cx="464515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26280" y="1481328"/>
            <a:ext cx="4645152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244584" y="144018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43%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2960" y="2093976"/>
            <a:ext cx="3593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Pomoć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porodici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26280" y="2121408"/>
            <a:ext cx="464515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526280" y="2121408"/>
            <a:ext cx="3348831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244584" y="208026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31%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22960" y="2734056"/>
            <a:ext cx="3593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Obrazovanje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budućnost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dece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26280" y="2761488"/>
            <a:ext cx="464515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526280" y="2761488"/>
            <a:ext cx="3240804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244584" y="272034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30%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22960" y="3374136"/>
            <a:ext cx="3593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Kupovina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nekretnine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526280" y="3401568"/>
            <a:ext cx="464515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526280" y="3401568"/>
            <a:ext cx="3240804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244584" y="336042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30%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22960" y="4014216"/>
            <a:ext cx="3593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Dugoročno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lang="sr-Latn-RS" sz="1600" dirty="0">
                <a:solidFill>
                  <a:srgbClr val="27212A"/>
                </a:solidFill>
                <a:latin typeface="Georgia" panose="02040502050405020303" pitchFamily="18" charset="0"/>
              </a:rPr>
              <a:t>uvećanje imovine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endParaRPr lang="en-US" sz="1600" dirty="0">
              <a:solidFill>
                <a:srgbClr val="27212A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veći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prinos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526280" y="4041648"/>
            <a:ext cx="464515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526280" y="4041648"/>
            <a:ext cx="3024750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244584" y="400050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28%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22960" y="4654296"/>
            <a:ext cx="3593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Dopuna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penziji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526280" y="4681728"/>
            <a:ext cx="464515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526280" y="4681728"/>
            <a:ext cx="2808697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244584" y="464058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26%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968874" y="1440180"/>
            <a:ext cx="1792224" cy="3730752"/>
          </a:xfrm>
          <a:prstGeom prst="roundRect">
            <a:avLst>
              <a:gd name="adj" fmla="val 4138"/>
            </a:avLst>
          </a:prstGeom>
          <a:solidFill>
            <a:srgbClr val="F3EDF7"/>
          </a:solidFill>
          <a:ln w="12700">
            <a:solidFill>
              <a:srgbClr val="F3EDF7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0305678" y="188771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43%</a:t>
            </a:r>
            <a:endParaRPr lang="en-US" sz="2800" dirty="0">
              <a:latin typeface="Georgia" panose="02040502050405020303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0065327" y="2596896"/>
            <a:ext cx="1572491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Motiv br. 1 je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rezerva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, a ne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maksimalan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27212A"/>
                </a:solidFill>
                <a:latin typeface="Georgia" panose="02040502050405020303" pitchFamily="18" charset="0"/>
              </a:rPr>
              <a:t>prinos</a:t>
            </a:r>
            <a:r>
              <a:rPr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N=322. Do 5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04 INVESTIRANJE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>
                <a:solidFill>
                  <a:srgbClr val="5B2785"/>
                </a:solidFill>
                <a:latin typeface="Georgia"/>
              </a:rPr>
              <a:t>Kada bi</a:t>
            </a:r>
            <a:r>
              <a:rPr lang="sr-Latn-RS" sz="2600" dirty="0">
                <a:solidFill>
                  <a:srgbClr val="5B2785"/>
                </a:solidFill>
                <a:latin typeface="Georgia"/>
              </a:rPr>
              <a:t>ste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sutra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dobili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EUR 10,000,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šta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bi</a:t>
            </a:r>
            <a:r>
              <a:rPr lang="sr-Latn-RS" sz="2600" dirty="0">
                <a:solidFill>
                  <a:srgbClr val="5B2785"/>
                </a:solidFill>
                <a:latin typeface="Georgia"/>
              </a:rPr>
              <a:t>ste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uradili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?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13075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Bankarski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račun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813048" y="13350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813048" y="13350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857232" y="12938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33%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49808" y="17647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nekretnine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813048" y="17922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813048" y="1792224"/>
            <a:ext cx="5247271" cy="237744"/>
          </a:xfrm>
          <a:prstGeom prst="roundRect">
            <a:avLst>
              <a:gd name="adj" fmla="val 1538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857232" y="17510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29%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49808" y="22219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Zadržali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bi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keš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813048" y="22494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813048" y="2249424"/>
            <a:ext cx="4342569" cy="237744"/>
          </a:xfrm>
          <a:prstGeom prst="roundRect">
            <a:avLst>
              <a:gd name="adj" fmla="val 1538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857232" y="22082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24%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49808" y="26791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zlato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813048" y="27066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813048" y="2706624"/>
            <a:ext cx="4161628" cy="237744"/>
          </a:xfrm>
          <a:prstGeom prst="roundRect">
            <a:avLst>
              <a:gd name="adj" fmla="val 15385"/>
            </a:avLst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857232" y="26654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23%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49808" y="31363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Biznis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813048" y="31638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813048" y="3163824"/>
            <a:ext cx="2895046" cy="237744"/>
          </a:xfrm>
          <a:prstGeom prst="roundRect">
            <a:avLst>
              <a:gd name="adj" fmla="val 1538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857232" y="31226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16%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49808" y="35935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Putovanje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odmor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813048" y="36210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813048" y="3621024"/>
            <a:ext cx="2714105" cy="237744"/>
          </a:xfrm>
          <a:prstGeom prst="roundRect">
            <a:avLst>
              <a:gd name="adj" fmla="val 1538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857232" y="35798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15%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49808" y="40507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Otplata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duga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3813048" y="40782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813048" y="4078224"/>
            <a:ext cx="2171284" cy="237744"/>
          </a:xfrm>
          <a:prstGeom prst="roundRect">
            <a:avLst>
              <a:gd name="adj" fmla="val 1538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9857232" y="40370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12%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49808" y="45079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Akcije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/ ETF-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ovi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813048" y="45354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813048" y="4535424"/>
            <a:ext cx="1266583" cy="237744"/>
          </a:xfrm>
          <a:prstGeom prst="roundRect">
            <a:avLst>
              <a:gd name="adj" fmla="val 1538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9857232" y="44942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7%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749808" y="4965192"/>
            <a:ext cx="2953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Kriptovalute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3813048" y="4992624"/>
            <a:ext cx="5971032" cy="237744"/>
          </a:xfrm>
          <a:prstGeom prst="roundRect">
            <a:avLst>
              <a:gd name="adj" fmla="val 15385"/>
            </a:avLst>
          </a:prstGeom>
          <a:solidFill>
            <a:srgbClr val="E9E4EA"/>
          </a:solidFill>
          <a:ln w="12700">
            <a:solidFill>
              <a:srgbClr val="E9E4EA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813048" y="4992624"/>
            <a:ext cx="723761" cy="237744"/>
          </a:xfrm>
          <a:prstGeom prst="roundRect">
            <a:avLst>
              <a:gd name="adj" fmla="val 1538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9857232" y="49514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27212A"/>
                </a:solidFill>
                <a:latin typeface="Georgia" panose="02040502050405020303" pitchFamily="18" charset="0"/>
                <a:ea typeface="Arial" pitchFamily="34" charset="-122"/>
                <a:cs typeface="Arial" pitchFamily="34" charset="-120"/>
              </a:rPr>
              <a:t>4%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99655" y="5623560"/>
            <a:ext cx="1003069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dirty="0" err="1">
                <a:solidFill>
                  <a:srgbClr val="5B2785"/>
                </a:solidFill>
                <a:latin typeface="Georgia"/>
              </a:rPr>
              <a:t>Sigurnost</a:t>
            </a:r>
            <a:r>
              <a:rPr dirty="0">
                <a:solidFill>
                  <a:srgbClr val="5B2785"/>
                </a:solidFill>
                <a:latin typeface="Georgia"/>
              </a:rPr>
              <a:t>, </a:t>
            </a:r>
            <a:r>
              <a:rPr dirty="0" err="1">
                <a:solidFill>
                  <a:srgbClr val="5B2785"/>
                </a:solidFill>
                <a:latin typeface="Georgia"/>
              </a:rPr>
              <a:t>likvidnost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i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realna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imovina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dominiraju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nad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berzanskim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instrumentima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i</a:t>
            </a:r>
            <a:r>
              <a:rPr dirty="0">
                <a:solidFill>
                  <a:srgbClr val="5B2785"/>
                </a:solidFill>
                <a:latin typeface="Georgia"/>
              </a:rPr>
              <a:t> </a:t>
            </a:r>
            <a:r>
              <a:rPr dirty="0" err="1">
                <a:solidFill>
                  <a:srgbClr val="5B2785"/>
                </a:solidFill>
                <a:latin typeface="Georgia"/>
              </a:rPr>
              <a:t>kriptoaktivom</a:t>
            </a:r>
            <a:r>
              <a:rPr dirty="0">
                <a:solidFill>
                  <a:srgbClr val="5B2785"/>
                </a:solidFill>
                <a:latin typeface="Georgia"/>
              </a:rPr>
              <a:t>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osobe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koje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nameravaju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da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počnu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N=1516. Do 3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odgovora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4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28</a:t>
            </a:r>
          </a:p>
        </p:txBody>
      </p:sp>
      <p:sp>
        <p:nvSpPr>
          <p:cNvPr id="47" name="Shape 24">
            <a:extLst>
              <a:ext uri="{FF2B5EF4-FFF2-40B4-BE49-F238E27FC236}">
                <a16:creationId xmlns:a16="http://schemas.microsoft.com/office/drawing/2014/main" id="{3B71230A-40B3-C4CF-7DB6-7761DA1AD864}"/>
              </a:ext>
            </a:extLst>
          </p:cNvPr>
          <p:cNvSpPr/>
          <p:nvPr/>
        </p:nvSpPr>
        <p:spPr>
          <a:xfrm>
            <a:off x="3813048" y="2716120"/>
            <a:ext cx="4161628" cy="233172"/>
          </a:xfrm>
          <a:prstGeom prst="roundRect">
            <a:avLst>
              <a:gd name="adj" fmla="val 15385"/>
            </a:avLst>
          </a:prstGeom>
          <a:solidFill>
            <a:srgbClr val="7A4A99"/>
          </a:solidFill>
          <a:ln w="12700">
            <a:solidFill>
              <a:srgbClr val="7A4A99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792" y="448056"/>
            <a:ext cx="3017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04 INVESTIRANJE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50392"/>
            <a:ext cx="950976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550" b="0" i="0">
                <a:solidFill>
                  <a:srgbClr val="5B2785"/>
                </a:solidFill>
                <a:latin typeface="Georgia"/>
              </a:rPr>
              <a:t>Najčešće žaljenje: što nisu počeli ranije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271965"/>
            <a:ext cx="9509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 i="0" dirty="0">
                <a:solidFill>
                  <a:srgbClr val="27212A"/>
                </a:solidFill>
                <a:latin typeface="Georgia"/>
              </a:rPr>
              <a:t>I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kod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budućih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štediša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i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kod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budućih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investitora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,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vreme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početka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je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najjač</a:t>
            </a:r>
            <a:r>
              <a:rPr lang="sr-Latn-RS" sz="1800" b="0" i="0" dirty="0">
                <a:solidFill>
                  <a:srgbClr val="27212A"/>
                </a:solidFill>
                <a:latin typeface="Georgia"/>
              </a:rPr>
              <a:t>i razlog za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žaljenje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847088"/>
            <a:ext cx="4800600" cy="29718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D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2103120"/>
            <a:ext cx="2377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Buduće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štediše</a:t>
            </a:r>
            <a:endParaRPr sz="1200" dirty="0">
              <a:solidFill>
                <a:srgbClr val="6D667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2468880"/>
            <a:ext cx="1417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i="0">
                <a:solidFill>
                  <a:srgbClr val="5B2785"/>
                </a:solidFill>
                <a:latin typeface="Georgia"/>
              </a:rPr>
              <a:t>65%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7480" y="2615184"/>
            <a:ext cx="2514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žali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nije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počelo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ranije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00" y="3383280"/>
            <a:ext cx="40690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22%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žali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što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nije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imalo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strukturisaniji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planiraniji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pristup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  <a:p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17%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navodi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nedostatak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znanja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informacija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16752" y="1847088"/>
            <a:ext cx="4800600" cy="2971800"/>
          </a:xfrm>
          <a:prstGeom prst="roundRect">
            <a:avLst/>
          </a:prstGeom>
          <a:solidFill>
            <a:srgbClr val="EEE6F2"/>
          </a:solidFill>
          <a:ln w="11430">
            <a:solidFill>
              <a:srgbClr val="EEE6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18504" y="2103120"/>
            <a:ext cx="2377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Budući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investitori</a:t>
            </a:r>
            <a:endParaRPr sz="1200" dirty="0">
              <a:solidFill>
                <a:srgbClr val="6D6670"/>
              </a:solidFill>
              <a:latin typeface="Georgia" panose="020405020504050203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18504" y="2468880"/>
            <a:ext cx="1417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i="0">
                <a:solidFill>
                  <a:srgbClr val="CFA446"/>
                </a:solidFill>
                <a:latin typeface="Georgia"/>
              </a:rPr>
              <a:t>63%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2982" y="2615184"/>
            <a:ext cx="24555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žali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što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nije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počelo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ranije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18504" y="3383280"/>
            <a:ext cx="40690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Oko 19–20%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navodi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nedostatak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znanja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i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nedostatak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planiranja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</a:p>
          <a:p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To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pretvara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nameru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praktičnu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priliku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za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edukaciju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285232"/>
            <a:ext cx="9966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i="0" dirty="0" err="1">
                <a:solidFill>
                  <a:srgbClr val="5B2785"/>
                </a:solidFill>
                <a:latin typeface="Georgia"/>
              </a:rPr>
              <a:t>Nalaz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: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poruka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nije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„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počnite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veliko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“,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već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„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počnite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rano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,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redovno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i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sa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planom</a:t>
            </a:r>
            <a:r>
              <a:rPr lang="sr-Latn-RS" b="0" i="0" dirty="0">
                <a:solidFill>
                  <a:srgbClr val="5B2785"/>
                </a:solidFill>
                <a:latin typeface="Georgia"/>
              </a:rPr>
              <a:t>, bez obzira na iznos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“.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8912" y="6446520"/>
            <a:ext cx="11109960" cy="10972"/>
          </a:xfrm>
          <a:prstGeom prst="rect">
            <a:avLst/>
          </a:prstGeom>
          <a:solidFill>
            <a:srgbClr val="D9D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" y="6291072"/>
            <a:ext cx="9784080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Baza: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osobe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koje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nameravaju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da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štede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N=138;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osobe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koje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nameravaju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da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investiraju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N=288.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rgbClr val="5B2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792" y="448056"/>
            <a:ext cx="3017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04 INVESTIRANJE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50392"/>
            <a:ext cx="950976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550" b="0" i="0">
                <a:solidFill>
                  <a:srgbClr val="5B2785"/>
                </a:solidFill>
                <a:latin typeface="Georgia"/>
              </a:rPr>
              <a:t>Šta ljude sputava — i zašto neki prestaju?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07592"/>
            <a:ext cx="9326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 i="0" dirty="0" err="1">
                <a:solidFill>
                  <a:srgbClr val="27212A"/>
                </a:solidFill>
                <a:latin typeface="Georgia"/>
              </a:rPr>
              <a:t>Finansijsk</a:t>
            </a:r>
            <a:r>
              <a:rPr lang="sr-Latn-RS" sz="1800" b="0" i="0" dirty="0">
                <a:solidFill>
                  <a:srgbClr val="27212A"/>
                </a:solidFill>
                <a:latin typeface="Georgia"/>
              </a:rPr>
              <a:t>e mogućnosti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lang="sr-Latn-RS" sz="1800" b="0" i="0" dirty="0">
                <a:solidFill>
                  <a:srgbClr val="27212A"/>
                </a:solidFill>
                <a:latin typeface="Georgia"/>
              </a:rPr>
              <a:t>su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glavna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prepreka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.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Znanje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i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planiranje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su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sz="1800" b="0" i="0" dirty="0" err="1">
                <a:solidFill>
                  <a:srgbClr val="27212A"/>
                </a:solidFill>
                <a:latin typeface="Georgia"/>
              </a:rPr>
              <a:t>drugi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 </a:t>
            </a:r>
            <a:r>
              <a:rPr lang="sr-Latn-RS" sz="1800" b="0" i="0" dirty="0">
                <a:solidFill>
                  <a:srgbClr val="27212A"/>
                </a:solidFill>
                <a:latin typeface="Georgia"/>
              </a:rPr>
              <a:t>nivo</a:t>
            </a:r>
            <a:r>
              <a:rPr sz="1800" b="0" i="0" dirty="0">
                <a:solidFill>
                  <a:srgbClr val="27212A"/>
                </a:solidFill>
                <a:latin typeface="Georgia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1874519"/>
            <a:ext cx="4892040" cy="315468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D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7552" y="2084831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 i="0">
                <a:solidFill>
                  <a:srgbClr val="5B2785"/>
                </a:solidFill>
                <a:latin typeface="Georgia"/>
              </a:rPr>
              <a:t>Zašto ljudi ne počinju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7552" y="2606040"/>
            <a:ext cx="960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CFA446"/>
                </a:solidFill>
                <a:latin typeface="Georgia"/>
              </a:rPr>
              <a:t>75%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680" y="2697480"/>
            <a:ext cx="3017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400" dirty="0">
                <a:solidFill>
                  <a:srgbClr val="27212A"/>
                </a:solidFill>
                <a:latin typeface="Georgia" panose="02040502050405020303" pitchFamily="18" charset="0"/>
              </a:rPr>
              <a:t>osoba koje ne štede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navodi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nedovoljan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7552" y="3310128"/>
            <a:ext cx="960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5B2785"/>
                </a:solidFill>
                <a:latin typeface="Georgia"/>
              </a:rPr>
              <a:t>17%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1680" y="3401568"/>
            <a:ext cx="3017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navodi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loše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upravljanje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novcem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/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nedostatak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planiranja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troškova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7552" y="4087368"/>
            <a:ext cx="960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CFA446"/>
                </a:solidFill>
                <a:latin typeface="Georgia"/>
              </a:rPr>
              <a:t>56%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4151376"/>
            <a:ext cx="33223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400" dirty="0">
                <a:solidFill>
                  <a:srgbClr val="27212A"/>
                </a:solidFill>
                <a:latin typeface="Georgia" panose="02040502050405020303" pitchFamily="18" charset="0"/>
              </a:rPr>
              <a:t>osoba koje ne investiraju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navodi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nedostatak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sredstava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;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blizu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30%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navodi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nedostatak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investicionog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znanja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053328" y="1874519"/>
            <a:ext cx="4892040" cy="3154680"/>
          </a:xfrm>
          <a:prstGeom prst="roundRect">
            <a:avLst/>
          </a:prstGeom>
          <a:solidFill>
            <a:srgbClr val="EEE6F2"/>
          </a:solidFill>
          <a:ln w="11430">
            <a:solidFill>
              <a:srgbClr val="EEE6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27648" y="2084831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 i="0">
                <a:solidFill>
                  <a:srgbClr val="5B2785"/>
                </a:solidFill>
                <a:latin typeface="Georgia"/>
              </a:rPr>
              <a:t>Zašto bivši investitori prestaju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7648" y="2606040"/>
            <a:ext cx="960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CFA446"/>
                </a:solidFill>
                <a:latin typeface="Georgia"/>
              </a:rPr>
              <a:t>57%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60920" y="2697480"/>
            <a:ext cx="3017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prestalo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je zbog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nedovoljnih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finansijskih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lang="sr-Latn-RS" sz="1400" dirty="0">
                <a:solidFill>
                  <a:srgbClr val="27212A"/>
                </a:solidFill>
                <a:latin typeface="Georgia" panose="02040502050405020303" pitchFamily="18" charset="0"/>
              </a:rPr>
              <a:t>sredstava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7648" y="3310128"/>
            <a:ext cx="960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5B2785"/>
                </a:solidFill>
                <a:latin typeface="Georgia"/>
              </a:rPr>
              <a:t>23%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60920" y="3401568"/>
            <a:ext cx="3017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prestalo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zbog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velikih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ili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neplaniranih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troškova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27648" y="4087368"/>
            <a:ext cx="960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CFA446"/>
                </a:solidFill>
                <a:latin typeface="Georgia"/>
              </a:rPr>
              <a:t>26%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60920" y="4151376"/>
            <a:ext cx="3017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prestalo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nakon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ostvarivanja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planiranog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investicionog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cilja</a:t>
            </a:r>
            <a:endParaRPr sz="14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41248" y="5349240"/>
            <a:ext cx="1005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i="0" dirty="0" err="1">
                <a:solidFill>
                  <a:srgbClr val="5B2785"/>
                </a:solidFill>
                <a:latin typeface="Georgia"/>
              </a:rPr>
              <a:t>Nalaz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: problem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nije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samo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stav</a:t>
            </a:r>
            <a:r>
              <a:rPr lang="sr-Latn-RS" dirty="0">
                <a:solidFill>
                  <a:srgbClr val="5B2785"/>
                </a:solidFill>
                <a:latin typeface="Georgia"/>
              </a:rPr>
              <a:t>,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to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su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prihodi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,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otpornost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,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planiranje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 i </a:t>
            </a:r>
            <a:r>
              <a:rPr b="0" i="0" dirty="0" err="1">
                <a:solidFill>
                  <a:srgbClr val="5B2785"/>
                </a:solidFill>
                <a:latin typeface="Georgia"/>
              </a:rPr>
              <a:t>poverenje</a:t>
            </a:r>
            <a:r>
              <a:rPr b="0" i="0" dirty="0">
                <a:solidFill>
                  <a:srgbClr val="5B2785"/>
                </a:solidFill>
                <a:latin typeface="Georgia"/>
              </a:rPr>
              <a:t>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8912" y="6446520"/>
            <a:ext cx="11109960" cy="10972"/>
          </a:xfrm>
          <a:prstGeom prst="rect">
            <a:avLst/>
          </a:prstGeom>
          <a:solidFill>
            <a:srgbClr val="D9D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Georgia" panose="020405020504050203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" y="6291072"/>
            <a:ext cx="9784080" cy="20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Baze se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razlikuju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po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grupi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: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neštediše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,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neinvestitori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bivši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investitori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Procenti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zaokruženi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5B27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86384" y="114300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5600" b="1" dirty="0">
                <a:solidFill>
                  <a:srgbClr val="CFA446"/>
                </a:solidFill>
                <a:latin typeface="Georgia"/>
              </a:rPr>
              <a:t>05</a:t>
            </a:r>
            <a:endParaRPr lang="en-US" sz="5600" dirty="0">
              <a:latin typeface="Georgia" panose="020405020504050203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04672" y="2304288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400" dirty="0" err="1">
                <a:solidFill>
                  <a:srgbClr val="FFFFFF"/>
                </a:solidFill>
                <a:latin typeface="Georgia"/>
              </a:rPr>
              <a:t>Ključni</a:t>
            </a:r>
            <a:r>
              <a:rPr sz="3400" dirty="0">
                <a:solidFill>
                  <a:srgbClr val="FFFFFF"/>
                </a:solidFill>
                <a:latin typeface="Georgia"/>
              </a:rPr>
              <a:t> </a:t>
            </a:r>
            <a:r>
              <a:rPr sz="3400" dirty="0" err="1">
                <a:solidFill>
                  <a:srgbClr val="FFFFFF"/>
                </a:solidFill>
                <a:latin typeface="Georgia"/>
              </a:rPr>
              <a:t>nalazi</a:t>
            </a:r>
            <a:endParaRPr lang="en-US" sz="3400" dirty="0">
              <a:latin typeface="Georgia" panose="020405020504050203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324612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Šta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treba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da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ostane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nakon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prezentacije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i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šta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mediji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mogu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 da </a:t>
            </a:r>
            <a:r>
              <a:rPr dirty="0" err="1">
                <a:solidFill>
                  <a:srgbClr val="FFFFFF"/>
                </a:solidFill>
                <a:latin typeface="Georgia" panose="02040502050405020303" pitchFamily="18" charset="0"/>
              </a:rPr>
              <a:t>citiraju</a:t>
            </a:r>
            <a:r>
              <a:rPr dirty="0">
                <a:solidFill>
                  <a:srgbClr val="FFFFFF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Shape 4"/>
          <p:cNvSpPr/>
          <p:nvPr/>
        </p:nvSpPr>
        <p:spPr>
          <a:xfrm>
            <a:off x="822960" y="4206240"/>
            <a:ext cx="2926080" cy="0"/>
          </a:xfrm>
          <a:prstGeom prst="line">
            <a:avLst/>
          </a:prstGeom>
          <a:noFill/>
          <a:ln w="3175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2">
            <a:extLst>
              <a:ext uri="{FF2B5EF4-FFF2-40B4-BE49-F238E27FC236}">
                <a16:creationId xmlns:a16="http://schemas.microsoft.com/office/drawing/2014/main" id="{43F191B6-C5E3-2EF9-1BA9-FE9824D1689F}"/>
              </a:ext>
            </a:extLst>
          </p:cNvPr>
          <p:cNvSpPr/>
          <p:nvPr/>
        </p:nvSpPr>
        <p:spPr>
          <a:xfrm>
            <a:off x="3534591" y="5248656"/>
            <a:ext cx="5362086" cy="994737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05 KLJUČNI NALAZI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>
                <a:solidFill>
                  <a:srgbClr val="5B2785"/>
                </a:solidFill>
                <a:latin typeface="Georgia"/>
              </a:rPr>
              <a:t>Sedam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nalaza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iz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istraživanja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1520" y="1175656"/>
            <a:ext cx="5151120" cy="1113828"/>
          </a:xfrm>
          <a:prstGeom prst="roundRect">
            <a:avLst>
              <a:gd name="adj" fmla="val 4545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14400" y="129844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517904" y="1289304"/>
            <a:ext cx="4041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Štednja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je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široko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rasprostranjena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.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Investiranje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FFFFFF"/>
                </a:solidFill>
                <a:latin typeface="Georgia" panose="02040502050405020303" pitchFamily="18" charset="0"/>
              </a:rPr>
              <a:t>nije</a:t>
            </a:r>
            <a:r>
              <a:rPr sz="1400" dirty="0">
                <a:solidFill>
                  <a:srgbClr val="FFFFFF"/>
                </a:solidFill>
                <a:latin typeface="Georgia" panose="02040502050405020303" pitchFamily="18" charset="0"/>
              </a:rPr>
              <a:t>.</a:t>
            </a:r>
            <a:endParaRPr lang="en-US" sz="14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517904" y="1773936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200" dirty="0">
                <a:solidFill>
                  <a:srgbClr val="E8DDED"/>
                </a:solidFill>
                <a:latin typeface="Georgia" panose="02040502050405020303" pitchFamily="18" charset="0"/>
              </a:rPr>
              <a:t>66% </a:t>
            </a:r>
            <a:r>
              <a:rPr sz="1200" dirty="0" err="1">
                <a:solidFill>
                  <a:srgbClr val="E8DDED"/>
                </a:solidFill>
                <a:latin typeface="Georgia" panose="02040502050405020303" pitchFamily="18" charset="0"/>
              </a:rPr>
              <a:t>štedi</a:t>
            </a:r>
            <a:r>
              <a:rPr sz="1200" dirty="0">
                <a:solidFill>
                  <a:srgbClr val="E8DDED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E8DDED"/>
                </a:solidFill>
                <a:latin typeface="Georgia" panose="02040502050405020303" pitchFamily="18" charset="0"/>
              </a:rPr>
              <a:t>naspram</a:t>
            </a:r>
            <a:r>
              <a:rPr sz="1200" dirty="0">
                <a:solidFill>
                  <a:srgbClr val="E8DDED"/>
                </a:solidFill>
                <a:latin typeface="Georgia" panose="02040502050405020303" pitchFamily="18" charset="0"/>
              </a:rPr>
              <a:t> 16% koji </a:t>
            </a:r>
            <a:r>
              <a:rPr sz="1200" dirty="0" err="1">
                <a:solidFill>
                  <a:srgbClr val="E8DDED"/>
                </a:solidFill>
                <a:latin typeface="Georgia" panose="02040502050405020303" pitchFamily="18" charset="0"/>
              </a:rPr>
              <a:t>investiraju</a:t>
            </a:r>
            <a:r>
              <a:rPr sz="1200" dirty="0">
                <a:solidFill>
                  <a:srgbClr val="E8DDED"/>
                </a:solidFill>
                <a:latin typeface="Georgia" panose="02040502050405020303" pitchFamily="18" charset="0"/>
              </a:rPr>
              <a:t>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09360" y="1170432"/>
            <a:ext cx="5151120" cy="1119052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92240" y="1341991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 dirty="0">
                <a:solidFill>
                  <a:srgbClr val="CFA446"/>
                </a:solidFill>
                <a:latin typeface="Georgia"/>
              </a:rPr>
              <a:t>02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095744" y="1387275"/>
            <a:ext cx="4041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Prihodi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,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obrazovanje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, starost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životna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faza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oblikuju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finansijsko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ponašanje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4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095743" y="1773935"/>
            <a:ext cx="4244202" cy="4728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Razlike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po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polu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ograničene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;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socioekonomski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status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i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životna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faza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pokazuju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jasniju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segmentaciju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520" y="2493699"/>
            <a:ext cx="5144370" cy="1016508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14400" y="277977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 dirty="0">
                <a:solidFill>
                  <a:srgbClr val="CFA446"/>
                </a:solidFill>
                <a:latin typeface="Georgia"/>
              </a:rPr>
              <a:t>03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17904" y="2640003"/>
            <a:ext cx="4041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Sigurnost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glavni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motiv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4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517904" y="3124635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75%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štedi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za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neočekivane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situacije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309360" y="2493699"/>
            <a:ext cx="5144370" cy="972966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492240" y="2649147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 dirty="0">
                <a:solidFill>
                  <a:srgbClr val="CFA446"/>
                </a:solidFill>
                <a:latin typeface="Georgia"/>
              </a:rPr>
              <a:t>04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095744" y="2640003"/>
            <a:ext cx="4041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Keš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ostaje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centralni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 deo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finansijskog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ponašanja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5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095744" y="3124635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46%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čuva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štednju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u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stranoj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valuti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kod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kuće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31520" y="3920599"/>
            <a:ext cx="5144370" cy="10382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14400" y="4076047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 dirty="0">
                <a:solidFill>
                  <a:srgbClr val="CFA446"/>
                </a:solidFill>
                <a:latin typeface="Georgia"/>
              </a:rPr>
              <a:t>05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517904" y="4066903"/>
            <a:ext cx="4041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Rast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cena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već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ograničava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sposobnost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500" dirty="0" err="1">
                <a:solidFill>
                  <a:srgbClr val="27212A"/>
                </a:solidFill>
                <a:latin typeface="Georgia" panose="02040502050405020303" pitchFamily="18" charset="0"/>
              </a:rPr>
              <a:t>štednje</a:t>
            </a:r>
            <a:r>
              <a:rPr sz="15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5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517904" y="4444200"/>
            <a:ext cx="4127823" cy="4393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47%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kaže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da je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smanjilo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štednju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zbog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viših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svakodnevnih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troškova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309360" y="3920599"/>
            <a:ext cx="5144370" cy="1049166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492240" y="4076047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095744" y="4066903"/>
            <a:ext cx="4041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otpornost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neujednačena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4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095744" y="4404795"/>
            <a:ext cx="4041648" cy="4393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49%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ima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rezervu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za 3–12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meseci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;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među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osobama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od 18–29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godina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,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oko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45%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ima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lang="sr-Latn-RS" sz="1200" dirty="0">
                <a:solidFill>
                  <a:srgbClr val="6D6670"/>
                </a:solidFill>
                <a:latin typeface="Georgia" panose="02040502050405020303" pitchFamily="18" charset="0"/>
              </a:rPr>
              <a:t>rezervu za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najviše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2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meseca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32</a:t>
            </a:r>
          </a:p>
        </p:txBody>
      </p:sp>
      <p:sp>
        <p:nvSpPr>
          <p:cNvPr id="34" name="Text 23"/>
          <p:cNvSpPr/>
          <p:nvPr/>
        </p:nvSpPr>
        <p:spPr>
          <a:xfrm>
            <a:off x="3858985" y="5470289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 dirty="0">
                <a:solidFill>
                  <a:srgbClr val="CFA446"/>
                </a:solidFill>
                <a:latin typeface="Georgia"/>
              </a:rPr>
              <a:t>07</a:t>
            </a:r>
            <a:endParaRPr lang="en-US" sz="1700" dirty="0">
              <a:latin typeface="Georgia" panose="02040502050405020303" pitchFamily="18" charset="0"/>
            </a:endParaRPr>
          </a:p>
        </p:txBody>
      </p:sp>
      <p:sp>
        <p:nvSpPr>
          <p:cNvPr id="35" name="Text 24"/>
          <p:cNvSpPr/>
          <p:nvPr/>
        </p:nvSpPr>
        <p:spPr>
          <a:xfrm>
            <a:off x="4386289" y="5472031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pismenost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je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sledeća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velika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400" dirty="0" err="1">
                <a:solidFill>
                  <a:srgbClr val="27212A"/>
                </a:solidFill>
                <a:latin typeface="Georgia" panose="02040502050405020303" pitchFamily="18" charset="0"/>
              </a:rPr>
              <a:t>tema</a:t>
            </a:r>
            <a:r>
              <a:rPr sz="1400" dirty="0">
                <a:solidFill>
                  <a:srgbClr val="27212A"/>
                </a:solidFill>
                <a:latin typeface="Georgia" panose="02040502050405020303" pitchFamily="18" charset="0"/>
              </a:rPr>
              <a:t>.</a:t>
            </a:r>
            <a:endParaRPr lang="en-US" sz="14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36" name="Text 25"/>
          <p:cNvSpPr/>
          <p:nvPr/>
        </p:nvSpPr>
        <p:spPr>
          <a:xfrm>
            <a:off x="4386289" y="5804916"/>
            <a:ext cx="7223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31%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razume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složenu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kamatu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; 52%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želi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više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 </a:t>
            </a:r>
            <a:r>
              <a:rPr sz="1200" dirty="0" err="1">
                <a:solidFill>
                  <a:srgbClr val="6D6670"/>
                </a:solidFill>
                <a:latin typeface="Georgia" panose="02040502050405020303" pitchFamily="18" charset="0"/>
              </a:rPr>
              <a:t>znanja</a:t>
            </a:r>
            <a:r>
              <a:rPr sz="1200" dirty="0">
                <a:solidFill>
                  <a:srgbClr val="6D6670"/>
                </a:solidFill>
                <a:latin typeface="Georgia" panose="02040502050405020303" pitchFamily="18" charset="0"/>
              </a:rPr>
              <a:t>.</a:t>
            </a:r>
            <a:endParaRPr lang="en-US" sz="12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3657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 dirty="0">
                <a:solidFill>
                  <a:srgbClr val="CFA446"/>
                </a:solidFill>
                <a:latin typeface="Georgia" panose="02040502050405020303" pitchFamily="18" charset="0"/>
              </a:rPr>
              <a:t>05 KLJUČNI NALAZI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640080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2600" dirty="0" err="1">
                <a:solidFill>
                  <a:srgbClr val="5B2785"/>
                </a:solidFill>
                <a:latin typeface="Georgia"/>
              </a:rPr>
              <a:t>Medijski</a:t>
            </a:r>
            <a:r>
              <a:rPr sz="2600" dirty="0">
                <a:solidFill>
                  <a:srgbClr val="5B2785"/>
                </a:solidFill>
                <a:latin typeface="Georgia"/>
              </a:rPr>
              <a:t> </a:t>
            </a:r>
            <a:r>
              <a:rPr sz="2600" dirty="0" err="1">
                <a:solidFill>
                  <a:srgbClr val="5B2785"/>
                </a:solidFill>
                <a:latin typeface="Georgia"/>
              </a:rPr>
              <a:t>akcenti</a:t>
            </a:r>
            <a:endParaRPr lang="en-US" sz="2600" dirty="0"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58368" y="1417320"/>
            <a:ext cx="2560320" cy="1755648"/>
          </a:xfrm>
          <a:prstGeom prst="roundRect">
            <a:avLst>
              <a:gd name="adj" fmla="val 4167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22960" y="1645920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68680" y="2295144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štedi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520440" y="1417320"/>
            <a:ext cx="2560320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685032" y="1645920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730752" y="2295144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investira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82512" y="1417320"/>
            <a:ext cx="2560320" cy="1755648"/>
          </a:xfrm>
          <a:prstGeom prst="roundRect">
            <a:avLst>
              <a:gd name="adj" fmla="val 4167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547104" y="1645920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592824" y="2295144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štedi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za </a:t>
            </a:r>
            <a:r>
              <a:rPr lang="sr-Latn-RS" sz="1600" dirty="0">
                <a:solidFill>
                  <a:srgbClr val="FFFFFF"/>
                </a:solidFill>
                <a:latin typeface="Georgia" panose="02040502050405020303" pitchFamily="18" charset="0"/>
              </a:rPr>
              <a:t>vanredne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situacije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244584" y="1417320"/>
            <a:ext cx="2560320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409176" y="1645920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46%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454896" y="2295144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drži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keš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u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stranoj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valuti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kod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kuće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58368" y="3657600"/>
            <a:ext cx="2560320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22960" y="3886200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5B27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68680" y="4535424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ima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rezervu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za 3–12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meseci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520440" y="3657600"/>
            <a:ext cx="2560320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685032" y="3886200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900" b="1" dirty="0">
                <a:solidFill>
                  <a:srgbClr val="CEA4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49%</a:t>
            </a:r>
            <a:endParaRPr lang="en-US" sz="2900" dirty="0">
              <a:solidFill>
                <a:srgbClr val="CEA445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730752" y="4535424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razmotrilo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bi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kupovinu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investicionog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zlata</a:t>
            </a:r>
            <a:endParaRPr sz="1600" dirty="0">
              <a:solidFill>
                <a:srgbClr val="27212A"/>
              </a:solidFill>
              <a:latin typeface="Georgia" panose="02040502050405020303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382512" y="3657600"/>
            <a:ext cx="2560320" cy="1755648"/>
          </a:xfrm>
          <a:prstGeom prst="roundRect">
            <a:avLst>
              <a:gd name="adj" fmla="val 4167"/>
            </a:avLst>
          </a:prstGeom>
          <a:solidFill>
            <a:srgbClr val="5B2785"/>
          </a:solidFill>
          <a:ln w="12700">
            <a:solidFill>
              <a:srgbClr val="5B2785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547104" y="3886200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CFA4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592824" y="4535424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smanjilo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je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štednju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zbog</a:t>
            </a:r>
            <a:r>
              <a:rPr sz="1600" dirty="0">
                <a:solidFill>
                  <a:srgbClr val="FFFFFF"/>
                </a:solidFill>
                <a:latin typeface="Georgia" panose="02040502050405020303" pitchFamily="18" charset="0"/>
              </a:rPr>
              <a:t> rasta </a:t>
            </a:r>
            <a:r>
              <a:rPr sz="1600" dirty="0" err="1">
                <a:solidFill>
                  <a:srgbClr val="FFFFFF"/>
                </a:solidFill>
                <a:latin typeface="Georgia" panose="02040502050405020303" pitchFamily="18" charset="0"/>
              </a:rPr>
              <a:t>cena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244584" y="3657600"/>
            <a:ext cx="2560320" cy="1755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ED7E1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9409176" y="3886200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2900" b="1" dirty="0">
                <a:solidFill>
                  <a:srgbClr val="5B2785"/>
                </a:solidFill>
                <a:latin typeface="Georgia"/>
              </a:rPr>
              <a:t>52%</a:t>
            </a:r>
            <a:endParaRPr lang="en-US" sz="2900" dirty="0">
              <a:latin typeface="Georgia" panose="02040502050405020303" pitchFamily="18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454896" y="4535424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želi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više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finansijskog</a:t>
            </a:r>
            <a:r>
              <a:rPr sz="1600" dirty="0">
                <a:solidFill>
                  <a:srgbClr val="27212A"/>
                </a:solidFill>
                <a:latin typeface="Georgia" panose="02040502050405020303" pitchFamily="18" charset="0"/>
              </a:rPr>
              <a:t> </a:t>
            </a:r>
            <a:r>
              <a:rPr sz="1600" dirty="0" err="1">
                <a:solidFill>
                  <a:srgbClr val="27212A"/>
                </a:solidFill>
                <a:latin typeface="Georgia" panose="02040502050405020303" pitchFamily="18" charset="0"/>
              </a:rPr>
              <a:t>znanja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66928" y="6254496"/>
            <a:ext cx="8869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Procenti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zaokruženi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Pogledajte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bazu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na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odgovarajućim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tematskim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 </a:t>
            </a:r>
            <a:r>
              <a:rPr sz="730" dirty="0" err="1">
                <a:solidFill>
                  <a:srgbClr val="8C838E"/>
                </a:solidFill>
                <a:latin typeface="Georgia" panose="02040502050405020303" pitchFamily="18" charset="0"/>
              </a:rPr>
              <a:t>slajdovima</a:t>
            </a:r>
            <a:r>
              <a:rPr sz="730" dirty="0">
                <a:solidFill>
                  <a:srgbClr val="8C838E"/>
                </a:solidFill>
                <a:latin typeface="Georgia" panose="02040502050405020303" pitchFamily="18" charset="0"/>
              </a:rPr>
              <a:t>.</a:t>
            </a:r>
            <a:endParaRPr lang="en-US" sz="730" dirty="0">
              <a:latin typeface="Georgia" panose="02040502050405020303" pitchFamily="18" charset="0"/>
            </a:endParaRPr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182880" cy="155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9B8BA0"/>
                </a:solidFill>
              </a:defRPr>
            </a:lvl1pPr>
          </a:lstStyle>
          <a:p>
            <a:pPr algn="r"/>
            <a:r>
              <a:rPr sz="900" dirty="0">
                <a:solidFill>
                  <a:srgbClr val="8C838E"/>
                </a:solidFill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5B27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FA446"/>
          </a:solidFill>
          <a:ln w="12700">
            <a:solidFill>
              <a:srgbClr val="CFA446"/>
            </a:solidFill>
            <a:prstDash val="solid"/>
          </a:ln>
        </p:spPr>
        <p:txBody>
          <a:bodyPr/>
          <a:lstStyle/>
          <a:p>
            <a:endParaRPr lang="en-BG" dirty="0"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68680" y="1444752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4200" dirty="0">
                <a:solidFill>
                  <a:srgbClr val="FFFFFF"/>
                </a:solidFill>
                <a:latin typeface="Georgia"/>
              </a:rPr>
              <a:t>Hvala!</a:t>
            </a:r>
            <a:endParaRPr lang="en-US" sz="4200" dirty="0">
              <a:latin typeface="Georgia" panose="020405020504050203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85227" y="3858768"/>
            <a:ext cx="682534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2400" dirty="0" err="1">
                <a:solidFill>
                  <a:srgbClr val="E7DDEA"/>
                </a:solidFill>
                <a:latin typeface="Georgia" panose="02040502050405020303" pitchFamily="18" charset="0"/>
              </a:rPr>
              <a:t>Podaci</a:t>
            </a:r>
            <a:r>
              <a:rPr sz="2400" dirty="0">
                <a:solidFill>
                  <a:srgbClr val="E7DDEA"/>
                </a:solidFill>
                <a:latin typeface="Georgia" panose="02040502050405020303" pitchFamily="18" charset="0"/>
              </a:rPr>
              <a:t>: M2S Research</a:t>
            </a:r>
            <a:endParaRPr lang="en-US" sz="2400" dirty="0">
              <a:latin typeface="Georgia" panose="02040502050405020303" pitchFamily="18" charset="0"/>
              <a:cs typeface="Arial"/>
            </a:endParaRPr>
          </a:p>
          <a:p>
            <a:r>
              <a:rPr sz="2400" dirty="0" err="1">
                <a:solidFill>
                  <a:srgbClr val="E7DDEA"/>
                </a:solidFill>
                <a:latin typeface="Georgia" panose="02040502050405020303" pitchFamily="18" charset="0"/>
              </a:rPr>
              <a:t>Naručilac</a:t>
            </a:r>
            <a:r>
              <a:rPr sz="2400" dirty="0">
                <a:solidFill>
                  <a:srgbClr val="E7DDEA"/>
                </a:solidFill>
                <a:latin typeface="Georgia" panose="02040502050405020303" pitchFamily="18" charset="0"/>
              </a:rPr>
              <a:t>: Tavex</a:t>
            </a:r>
          </a:p>
          <a:p>
            <a:r>
              <a:rPr sz="2400" dirty="0" err="1">
                <a:solidFill>
                  <a:srgbClr val="E7DDEA"/>
                </a:solidFill>
                <a:latin typeface="Georgia" panose="02040502050405020303" pitchFamily="18" charset="0"/>
              </a:rPr>
              <a:t>Srbija</a:t>
            </a:r>
            <a:r>
              <a:rPr sz="2400" dirty="0">
                <a:solidFill>
                  <a:srgbClr val="E7DDEA"/>
                </a:solidFill>
                <a:latin typeface="Georgia" panose="02040502050405020303" pitchFamily="18" charset="0"/>
              </a:rPr>
              <a:t>,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2853</Words>
  <Application>Microsoft Office PowerPoint</Application>
  <PresentationFormat>Widescreen</PresentationFormat>
  <Paragraphs>569</Paragraphs>
  <Slides>34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Georgia</vt:lpstr>
      <vt:lpstr>Georgia (Headings)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Tavex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спестяват и инвестират хората в Сърбия?</dc:title>
  <dc:subject>Tavex Serbia savings and investment press conference</dc:subject>
  <dc:creator>OpenAI</dc:creator>
  <cp:lastModifiedBy>Dragana Pešić - Lević</cp:lastModifiedBy>
  <cp:revision>132</cp:revision>
  <dcterms:created xsi:type="dcterms:W3CDTF">2026-09-23T08:02:21Z</dcterms:created>
  <dcterms:modified xsi:type="dcterms:W3CDTF">2026-10-14T16:47:31Z</dcterms:modified>
</cp:coreProperties>
</file>